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6"/>
  </p:notesMasterIdLst>
  <p:sldIdLst>
    <p:sldId id="273" r:id="rId5"/>
  </p:sldIdLst>
  <p:sldSz cx="43891200" cy="32918400"/>
  <p:notesSz cx="9144000" cy="6858000"/>
  <p:defaultTextStyle>
    <a:defPPr>
      <a:defRPr lang="en-US"/>
    </a:defPPr>
    <a:lvl1pPr marL="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640080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18263C-5C85-4883-2863-3FF332AAF3FC}" name="Agrawal, Srishti" initials="SA" userId="S::2000148218@fcstu.org::1495c34a-1800-4fe2-ac2b-d1d3277657b2" providerId="AD"/>
  <p188:author id="{267A8742-29FC-5D7C-BFEA-D8F41F41C990}" name="Daram, Sreepadha" initials="SD" userId="S::2000142596@fcstu.org::83fcc220-4185-4c6f-967e-57eb30e1b33c" providerId="AD"/>
  <p188:author id="{E0D45783-F8B2-6958-1E4F-C7DA5DE8BE2A}" name="Soni, Pratyusha" initials="PS" userId="S::2000139520@fcstu.org::2f3eb4d8-77e9-4653-acf4-44a1c21809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749BC2"/>
    <a:srgbClr val="A6B5A0"/>
    <a:srgbClr val="83BCC1"/>
    <a:srgbClr val="8CABFF"/>
    <a:srgbClr val="50798E"/>
    <a:srgbClr val="2D3C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DDCDE-6B0C-4F43-B41B-9D6BC63A0DC6}" v="147" dt="2025-04-25T03:07:22.480"/>
    <p1510:client id="{2B9B2C61-C66B-422C-A8D0-15FFFCF21E5E}" v="1007" dt="2025-04-25T03:18:43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75ED2-A2A5-490E-8005-8DAA5A97BD3D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2F0D3-8D87-41B1-BDAF-FB205F1856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2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2F0D3-8D87-41B1-BDAF-FB205F1856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8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7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3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05" indent="0" algn="ctr">
              <a:buNone/>
              <a:defRPr sz="9600"/>
            </a:lvl2pPr>
            <a:lvl3pPr marL="4389010" indent="0" algn="ctr">
              <a:buNone/>
              <a:defRPr sz="8640"/>
            </a:lvl3pPr>
            <a:lvl4pPr marL="6583515" indent="0" algn="ctr">
              <a:buNone/>
              <a:defRPr sz="7680"/>
            </a:lvl4pPr>
            <a:lvl5pPr marL="8778021" indent="0" algn="ctr">
              <a:buNone/>
              <a:defRPr sz="7680"/>
            </a:lvl5pPr>
            <a:lvl6pPr marL="10972526" indent="0" algn="ctr">
              <a:buNone/>
              <a:defRPr sz="7680"/>
            </a:lvl6pPr>
            <a:lvl7pPr marL="13167031" indent="0" algn="ctr">
              <a:buNone/>
              <a:defRPr sz="7680"/>
            </a:lvl7pPr>
            <a:lvl8pPr marL="15361536" indent="0" algn="ctr">
              <a:buNone/>
              <a:defRPr sz="7680"/>
            </a:lvl8pPr>
            <a:lvl9pPr marL="17556041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0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52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0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73100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18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3" y="8206749"/>
            <a:ext cx="37856160" cy="13693138"/>
          </a:xfrm>
        </p:spPr>
        <p:txBody>
          <a:bodyPr anchor="b"/>
          <a:lstStyle>
            <a:lvl1pPr>
              <a:defRPr sz="287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3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05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01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515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021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526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031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536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041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0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6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3" y="8069583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05" indent="0">
              <a:buNone/>
              <a:defRPr sz="9600" b="1"/>
            </a:lvl2pPr>
            <a:lvl3pPr marL="4389010" indent="0">
              <a:buNone/>
              <a:defRPr sz="8640" b="1"/>
            </a:lvl3pPr>
            <a:lvl4pPr marL="6583515" indent="0">
              <a:buNone/>
              <a:defRPr sz="7680" b="1"/>
            </a:lvl4pPr>
            <a:lvl5pPr marL="8778021" indent="0">
              <a:buNone/>
              <a:defRPr sz="7680" b="1"/>
            </a:lvl5pPr>
            <a:lvl6pPr marL="10972526" indent="0">
              <a:buNone/>
              <a:defRPr sz="7680" b="1"/>
            </a:lvl6pPr>
            <a:lvl7pPr marL="13167031" indent="0">
              <a:buNone/>
              <a:defRPr sz="7680" b="1"/>
            </a:lvl7pPr>
            <a:lvl8pPr marL="15361536" indent="0">
              <a:buNone/>
              <a:defRPr sz="7680" b="1"/>
            </a:lvl8pPr>
            <a:lvl9pPr marL="17556041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3" y="12024361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3" y="8069583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05" indent="0">
              <a:buNone/>
              <a:defRPr sz="9600" b="1"/>
            </a:lvl2pPr>
            <a:lvl3pPr marL="4389010" indent="0">
              <a:buNone/>
              <a:defRPr sz="8640" b="1"/>
            </a:lvl3pPr>
            <a:lvl4pPr marL="6583515" indent="0">
              <a:buNone/>
              <a:defRPr sz="7680" b="1"/>
            </a:lvl4pPr>
            <a:lvl5pPr marL="8778021" indent="0">
              <a:buNone/>
              <a:defRPr sz="7680" b="1"/>
            </a:lvl5pPr>
            <a:lvl6pPr marL="10972526" indent="0">
              <a:buNone/>
              <a:defRPr sz="7680" b="1"/>
            </a:lvl6pPr>
            <a:lvl7pPr marL="13167031" indent="0">
              <a:buNone/>
              <a:defRPr sz="7680" b="1"/>
            </a:lvl7pPr>
            <a:lvl8pPr marL="15361536" indent="0">
              <a:buNone/>
              <a:defRPr sz="7680" b="1"/>
            </a:lvl8pPr>
            <a:lvl9pPr marL="17556041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3" y="12024361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6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5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0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8" y="2194560"/>
            <a:ext cx="14156055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8" y="9875521"/>
            <a:ext cx="14156055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05" indent="0">
              <a:buNone/>
              <a:defRPr sz="6720"/>
            </a:lvl2pPr>
            <a:lvl3pPr marL="4389010" indent="0">
              <a:buNone/>
              <a:defRPr sz="5760"/>
            </a:lvl3pPr>
            <a:lvl4pPr marL="6583515" indent="0">
              <a:buNone/>
              <a:defRPr sz="4800"/>
            </a:lvl4pPr>
            <a:lvl5pPr marL="8778021" indent="0">
              <a:buNone/>
              <a:defRPr sz="4800"/>
            </a:lvl5pPr>
            <a:lvl6pPr marL="10972526" indent="0">
              <a:buNone/>
              <a:defRPr sz="4800"/>
            </a:lvl6pPr>
            <a:lvl7pPr marL="13167031" indent="0">
              <a:buNone/>
              <a:defRPr sz="4800"/>
            </a:lvl7pPr>
            <a:lvl8pPr marL="15361536" indent="0">
              <a:buNone/>
              <a:defRPr sz="4800"/>
            </a:lvl8pPr>
            <a:lvl9pPr marL="17556041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15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8" y="2194560"/>
            <a:ext cx="14156055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05" indent="0">
              <a:buNone/>
              <a:defRPr sz="13440"/>
            </a:lvl2pPr>
            <a:lvl3pPr marL="4389010" indent="0">
              <a:buNone/>
              <a:defRPr sz="11520"/>
            </a:lvl3pPr>
            <a:lvl4pPr marL="6583515" indent="0">
              <a:buNone/>
              <a:defRPr sz="9600"/>
            </a:lvl4pPr>
            <a:lvl5pPr marL="8778021" indent="0">
              <a:buNone/>
              <a:defRPr sz="9600"/>
            </a:lvl5pPr>
            <a:lvl6pPr marL="10972526" indent="0">
              <a:buNone/>
              <a:defRPr sz="9600"/>
            </a:lvl6pPr>
            <a:lvl7pPr marL="13167031" indent="0">
              <a:buNone/>
              <a:defRPr sz="9600"/>
            </a:lvl7pPr>
            <a:lvl8pPr marL="15361536" indent="0">
              <a:buNone/>
              <a:defRPr sz="9600"/>
            </a:lvl8pPr>
            <a:lvl9pPr marL="17556041" indent="0">
              <a:buNone/>
              <a:defRPr sz="9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8" y="9875521"/>
            <a:ext cx="14156055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05" indent="0">
              <a:buNone/>
              <a:defRPr sz="6720"/>
            </a:lvl2pPr>
            <a:lvl3pPr marL="4389010" indent="0">
              <a:buNone/>
              <a:defRPr sz="5760"/>
            </a:lvl3pPr>
            <a:lvl4pPr marL="6583515" indent="0">
              <a:buNone/>
              <a:defRPr sz="4800"/>
            </a:lvl4pPr>
            <a:lvl5pPr marL="8778021" indent="0">
              <a:buNone/>
              <a:defRPr sz="4800"/>
            </a:lvl5pPr>
            <a:lvl6pPr marL="10972526" indent="0">
              <a:buNone/>
              <a:defRPr sz="4800"/>
            </a:lvl6pPr>
            <a:lvl7pPr marL="13167031" indent="0">
              <a:buNone/>
              <a:defRPr sz="4800"/>
            </a:lvl7pPr>
            <a:lvl8pPr marL="15361536" indent="0">
              <a:buNone/>
              <a:defRPr sz="4800"/>
            </a:lvl8pPr>
            <a:lvl9pPr marL="17556041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1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55EE4-4CC3-417B-90D6-3403E3F570EE}" type="datetimeFigureOut">
              <a:rPr lang="en-US" smtClean="0"/>
              <a:t>4/25/2025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78A-AEDA-4AA6-9870-2845D7B66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8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4389010" rtl="0" eaLnBrk="1" latinLnBrk="0" hangingPunct="1">
        <a:lnSpc>
          <a:spcPct val="90000"/>
        </a:lnSpc>
        <a:spcBef>
          <a:spcPct val="0"/>
        </a:spcBef>
        <a:buNone/>
        <a:defRPr sz="211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53" indent="-1097253" algn="l" defTabSz="438901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758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263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768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273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778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283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789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294" indent="-1097253" algn="l" defTabSz="438901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05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010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515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2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526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03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536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041" algn="l" defTabSz="438901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07EFB020-043A-5C2E-2206-A4C7CCA134F8}"/>
              </a:ext>
            </a:extLst>
          </p:cNvPr>
          <p:cNvSpPr/>
          <p:nvPr/>
        </p:nvSpPr>
        <p:spPr>
          <a:xfrm>
            <a:off x="0" y="826195"/>
            <a:ext cx="43891200" cy="433775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3792" tIns="56896" rIns="113792" bIns="56896" rtlCol="0" anchor="ctr"/>
          <a:lstStyle>
            <a:defPPr>
              <a:defRPr kern="1200"/>
            </a:defPPr>
          </a:lstStyle>
          <a:p>
            <a:pPr algn="ctr"/>
            <a:endParaRPr lang="en-US" sz="6000">
              <a:latin typeface="Bahnschrift" panose="020B0502040204020203" pitchFamily="34" charset="0"/>
            </a:endParaRP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C74E607C-0929-3FD3-23AE-8F2D61191958}"/>
              </a:ext>
            </a:extLst>
          </p:cNvPr>
          <p:cNvSpPr txBox="1"/>
          <p:nvPr/>
        </p:nvSpPr>
        <p:spPr>
          <a:xfrm>
            <a:off x="-131618" y="1455146"/>
            <a:ext cx="44459236" cy="1771252"/>
          </a:xfrm>
          <a:prstGeom prst="rect">
            <a:avLst/>
          </a:prstGeom>
        </p:spPr>
        <p:txBody>
          <a:bodyPr lIns="113792" tIns="56896" rIns="113792" bIns="56896" anchor="t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200" b="1">
                <a:latin typeface="Bahnschrift" panose="020B0502040204020203" pitchFamily="34" charset="0"/>
              </a:rPr>
              <a:t>Optimizing Algal Biofilters For Nutrient Runoff Mitigation in Agricultural Systems</a:t>
            </a:r>
          </a:p>
        </p:txBody>
      </p:sp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6344FBF5-84DF-C8DA-8208-03990BDB57A5}"/>
              </a:ext>
            </a:extLst>
          </p:cNvPr>
          <p:cNvSpPr txBox="1"/>
          <p:nvPr/>
        </p:nvSpPr>
        <p:spPr>
          <a:xfrm>
            <a:off x="3296536" y="3300751"/>
            <a:ext cx="36576000" cy="1192121"/>
          </a:xfrm>
          <a:prstGeom prst="rect">
            <a:avLst/>
          </a:prstGeom>
        </p:spPr>
        <p:txBody>
          <a:bodyPr lIns="113792" tIns="56896" rIns="113792" bIns="56896" anchor="t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000" b="1">
                <a:solidFill>
                  <a:schemeClr val="accent6">
                    <a:lumMod val="50000"/>
                  </a:schemeClr>
                </a:solidFill>
                <a:latin typeface="Bahnschrift" panose="020B0502040204020203" pitchFamily="34" charset="0"/>
              </a:rPr>
              <a:t>Sreepadha Daram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E987E52-2132-4F09-B069-D9A63272102A}"/>
              </a:ext>
            </a:extLst>
          </p:cNvPr>
          <p:cNvSpPr/>
          <p:nvPr/>
        </p:nvSpPr>
        <p:spPr>
          <a:xfrm>
            <a:off x="33147899" y="8226744"/>
            <a:ext cx="10082900" cy="9796557"/>
          </a:xfrm>
          <a:prstGeom prst="roundRect">
            <a:avLst>
              <a:gd name="adj" fmla="val 1477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FFA450-9BE7-A1F3-A7C2-4718C0FCA2D3}"/>
              </a:ext>
            </a:extLst>
          </p:cNvPr>
          <p:cNvSpPr txBox="1"/>
          <p:nvPr/>
        </p:nvSpPr>
        <p:spPr>
          <a:xfrm>
            <a:off x="33557579" y="9349589"/>
            <a:ext cx="926353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This study demonstrated that moderate light intensity (100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m⁻² s⁻¹) maximizes both nutrient removal efficiency and biomass growth in algal biofilters, supporting the hypothesis that light intensity significantly influences algal performance.</a:t>
            </a:r>
          </a:p>
          <a:p>
            <a:endParaRPr 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Among the species tested, Chlorella vulgaris was significantly more effective than Scenedesmus obliquus in removing both nitrogen and phosphorus, suggesting it is a better candidate for nutrient mitigation in agricultural runoff systems.</a:t>
            </a:r>
          </a:p>
          <a:p>
            <a:endParaRPr 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However, limitations exist:</a:t>
            </a:r>
          </a:p>
          <a:p>
            <a:pPr marL="982980" lvl="1" indent="-342900"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experiment used synthetic runoff, which may not fully replicate complex field conditions.</a:t>
            </a:r>
          </a:p>
          <a:p>
            <a:pPr marL="982980" lvl="1" indent="-342900"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two algal species and one nutrient ratio were tested.</a:t>
            </a:r>
          </a:p>
          <a:p>
            <a:pPr marL="982980" lvl="1" indent="-342900"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Environmental variables like pH fluctuations, microbial interference, and temperature variation were controlled, but could differ in real-world applications.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495E94-B837-B264-0086-11DCD63F6664}"/>
              </a:ext>
            </a:extLst>
          </p:cNvPr>
          <p:cNvSpPr txBox="1"/>
          <p:nvPr/>
        </p:nvSpPr>
        <p:spPr>
          <a:xfrm>
            <a:off x="33606213" y="8628729"/>
            <a:ext cx="9166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Conclusion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5540FEA4-5B09-6544-344F-B10064E95F81}"/>
              </a:ext>
            </a:extLst>
          </p:cNvPr>
          <p:cNvSpPr/>
          <p:nvPr/>
        </p:nvSpPr>
        <p:spPr>
          <a:xfrm>
            <a:off x="33147899" y="18678128"/>
            <a:ext cx="10082900" cy="13414077"/>
          </a:xfrm>
          <a:prstGeom prst="roundRect">
            <a:avLst>
              <a:gd name="adj" fmla="val 1592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6000">
              <a:latin typeface="Bahnschrift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D80467-B983-67AD-87AF-BE03C01CC82E}"/>
              </a:ext>
            </a:extLst>
          </p:cNvPr>
          <p:cNvSpPr txBox="1"/>
          <p:nvPr/>
        </p:nvSpPr>
        <p:spPr>
          <a:xfrm>
            <a:off x="33654845" y="19528796"/>
            <a:ext cx="9069006" cy="12280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Implications: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Cost-Effective Remediation: Algae systems reduce reliance on chemical treatments and energy-intensive wastewater infrastructure, offering a low-cost, low-maintenance alternative, particularly beneficial for small or resource-limited farms.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Environmental Benefits: Algal biofilters not only absorb excess nitrogen and phosphorus, but also restore oxygen levels in eutrophic waters, helping mitigate harmful algal blooms and dead zones in aquatic ecosystems.</a:t>
            </a:r>
          </a:p>
          <a:p>
            <a:endParaRPr 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Implementation: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Enhanced Biomass Quantification: Include dry weight biomass measurements alongside optical density to better estimate algal productivity and nutrient uptake potential.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Complex Runoff Testing: Evaluate algal performance in realistic water samples containing additional pollutants like heavy metals, herbicides, and organic matter, mimicking actual runoff conditions.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Broader Species Screening: Test additional algal species or synergistic species consortia that could improve nutrient capture, stress tolerance, or adaptability across diverse environmental conditions.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Field-Scale Trials: Deploy algae biofilters in runoff ditches, retention ponds, or constructed wetlands to validate lab findings under real-world conditions and over longer durations.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Policy and Infrastructure Collaboration: Partner with policymakers, engineers, and environmental agencies to incorporate algae biofilters into green infrastructure initiatives. This could open pathways for pilot programs, public-private partnerships, and funding opportunities to drive large-scale adoption.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C5E49E-09E7-B6E1-D82F-2C0A08AD69E6}"/>
              </a:ext>
            </a:extLst>
          </p:cNvPr>
          <p:cNvSpPr txBox="1"/>
          <p:nvPr/>
        </p:nvSpPr>
        <p:spPr>
          <a:xfrm>
            <a:off x="33557579" y="18945481"/>
            <a:ext cx="9166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Next Steps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1B86E7B-0F32-EC46-7005-4B34497B3D4A}"/>
              </a:ext>
            </a:extLst>
          </p:cNvPr>
          <p:cNvSpPr/>
          <p:nvPr/>
        </p:nvSpPr>
        <p:spPr>
          <a:xfrm>
            <a:off x="660401" y="8077823"/>
            <a:ext cx="10082900" cy="8381377"/>
          </a:xfrm>
          <a:prstGeom prst="roundRect">
            <a:avLst>
              <a:gd name="adj" fmla="val 171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27B534-48B2-7C6F-1447-71DA41ECF342}"/>
              </a:ext>
            </a:extLst>
          </p:cNvPr>
          <p:cNvSpPr txBox="1"/>
          <p:nvPr/>
        </p:nvSpPr>
        <p:spPr>
          <a:xfrm>
            <a:off x="970259" y="8342593"/>
            <a:ext cx="9166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The Issue: Agricultural Runoff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EC841C1-9ECA-AEAE-FEE5-A874D9159972}"/>
              </a:ext>
            </a:extLst>
          </p:cNvPr>
          <p:cNvSpPr/>
          <p:nvPr/>
        </p:nvSpPr>
        <p:spPr>
          <a:xfrm>
            <a:off x="704883" y="16875033"/>
            <a:ext cx="10082900" cy="15217172"/>
          </a:xfrm>
          <a:prstGeom prst="roundRect">
            <a:avLst>
              <a:gd name="adj" fmla="val 2004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F1BB13E-AFC2-BC48-5AB6-4FAFD7B9369A}"/>
              </a:ext>
            </a:extLst>
          </p:cNvPr>
          <p:cNvSpPr txBox="1"/>
          <p:nvPr/>
        </p:nvSpPr>
        <p:spPr>
          <a:xfrm>
            <a:off x="868261" y="17163417"/>
            <a:ext cx="9166272" cy="677108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The Solution: Algae as Biofilters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65BB31B-4619-241C-5FF3-213270A9F29E}"/>
              </a:ext>
            </a:extLst>
          </p:cNvPr>
          <p:cNvSpPr/>
          <p:nvPr/>
        </p:nvSpPr>
        <p:spPr>
          <a:xfrm>
            <a:off x="11501636" y="8201750"/>
            <a:ext cx="10082900" cy="6690653"/>
          </a:xfrm>
          <a:prstGeom prst="roundRect">
            <a:avLst>
              <a:gd name="adj" fmla="val 27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9A5D363-B42A-FED1-5137-505D36C46E5D}"/>
              </a:ext>
            </a:extLst>
          </p:cNvPr>
          <p:cNvSpPr txBox="1"/>
          <p:nvPr/>
        </p:nvSpPr>
        <p:spPr>
          <a:xfrm>
            <a:off x="14354706" y="8517870"/>
            <a:ext cx="4376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Materials/Set-Up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45FDCA2-3FCE-4727-F72B-1243795ED73F}"/>
              </a:ext>
            </a:extLst>
          </p:cNvPr>
          <p:cNvSpPr/>
          <p:nvPr/>
        </p:nvSpPr>
        <p:spPr>
          <a:xfrm>
            <a:off x="11501639" y="15423500"/>
            <a:ext cx="10082900" cy="16668705"/>
          </a:xfrm>
          <a:prstGeom prst="roundRect">
            <a:avLst>
              <a:gd name="adj" fmla="val 1822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r>
              <a:rPr lang="en-US" sz="8800">
                <a:latin typeface="Bahnschrift" panose="020B0502040204020203" pitchFamily="34" charset="0"/>
              </a:rPr>
              <a:t>                           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0DE104-7DCC-FFBB-AFE7-E17560EF51BB}"/>
              </a:ext>
            </a:extLst>
          </p:cNvPr>
          <p:cNvSpPr txBox="1"/>
          <p:nvPr/>
        </p:nvSpPr>
        <p:spPr>
          <a:xfrm>
            <a:off x="11900071" y="16538328"/>
            <a:ext cx="9322248" cy="13018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marL="457200" indent="-457200"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Inoculation and Culture Preparation 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Pure stock cultures of C. vulgaris and S. obliquus were grown in BG-11 nutrient medium under sterile conditions to ensure uncontaminated algal growth.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Algae were inoculated into 500 mL glass beakers, each filled with sterile BG-11 and adjusted to an initial optical density (OD) of 0.2 at 680 nm, standardizing initial biomass across trials.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Stimulated Runoff Exposure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synthetic agricultural runoff solution was formulated with measured concentrations of nitrate and phosphate, mimicking typical nutrient loads found in real-world runoff.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 mL of runoff solution was added to each culture, and initial nitrogen and phosphorus levels were measured using colorimetric test kits or spectrophotometry.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Experimental Setup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cultures were maintained at constant room temperature (25°C) and continuously aerated using air pumps to ensure gas exchange and prevent algal settling.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Beakers were placed in custom bioreactors exposed to three different light intensities (50, 100, 150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photons m⁻² s⁻¹) using adjustable LED lamps with timer controls to simulate natural light cycles (12:12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hr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cultures were kept in triplicate for each species and light condition to ensure reproducibility.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Collection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Nutrient concentrations were recorded weekly using standard water testing methods (spectrophotometric kits or ion chromatography).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Biomass growth was assessed weekly by measuring OD at 680 nm, providing a proxy for algal density.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pH, temperature, and aeration were monitored daily to ensure experimental consistency.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3B6771-7B89-AE04-6F62-FB17262B40CA}"/>
              </a:ext>
            </a:extLst>
          </p:cNvPr>
          <p:cNvSpPr txBox="1"/>
          <p:nvPr/>
        </p:nvSpPr>
        <p:spPr>
          <a:xfrm>
            <a:off x="11959951" y="15891997"/>
            <a:ext cx="9166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Methods and Procedures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4307114-282D-A61C-DE1D-D577B346F939}"/>
              </a:ext>
            </a:extLst>
          </p:cNvPr>
          <p:cNvSpPr/>
          <p:nvPr/>
        </p:nvSpPr>
        <p:spPr>
          <a:xfrm>
            <a:off x="22342875" y="8201751"/>
            <a:ext cx="10082900" cy="8581914"/>
          </a:xfrm>
          <a:prstGeom prst="roundRect">
            <a:avLst>
              <a:gd name="adj" fmla="val 27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BA5000C-0205-A9E4-82E0-64BAB152357F}"/>
              </a:ext>
            </a:extLst>
          </p:cNvPr>
          <p:cNvSpPr txBox="1"/>
          <p:nvPr/>
        </p:nvSpPr>
        <p:spPr>
          <a:xfrm>
            <a:off x="26309071" y="8502481"/>
            <a:ext cx="1910001" cy="677108"/>
          </a:xfrm>
          <a:prstGeom prst="rect">
            <a:avLst/>
          </a:prstGeom>
          <a:noFill/>
        </p:spPr>
        <p:txBody>
          <a:bodyPr wrap="square" lIns="121920" tIns="60960" rIns="121920" bIns="60960" rtlCol="0" anchor="t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Bahnschrift" panose="020B0502040204020203" pitchFamily="34" charset="0"/>
              </a:rPr>
              <a:t>Results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D7C30FFC-EA7C-01BA-6053-6F54943A7BED}"/>
              </a:ext>
            </a:extLst>
          </p:cNvPr>
          <p:cNvSpPr/>
          <p:nvPr/>
        </p:nvSpPr>
        <p:spPr>
          <a:xfrm>
            <a:off x="660401" y="5731816"/>
            <a:ext cx="42570398" cy="1691180"/>
          </a:xfrm>
          <a:prstGeom prst="roundRect">
            <a:avLst>
              <a:gd name="adj" fmla="val 1711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8800">
              <a:latin typeface="Bahnschrift" panose="020B0502040204020203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42570D6-7CB1-E58A-70B2-F0041D599D09}"/>
              </a:ext>
            </a:extLst>
          </p:cNvPr>
          <p:cNvSpPr txBox="1"/>
          <p:nvPr/>
        </p:nvSpPr>
        <p:spPr>
          <a:xfrm>
            <a:off x="1744947" y="6140982"/>
            <a:ext cx="413157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ctr"/>
            <a:r>
              <a:rPr lang="en-US" sz="5000" b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Research Question: How do C. vulgaris and S. obliquus perform as biofilters for agricultural runoff under fluctuating conditions, specifically light? 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C76E54D-0909-5B05-AE9B-CEFB5345691D}"/>
              </a:ext>
            </a:extLst>
          </p:cNvPr>
          <p:cNvSpPr txBox="1"/>
          <p:nvPr/>
        </p:nvSpPr>
        <p:spPr>
          <a:xfrm>
            <a:off x="22562604" y="9305600"/>
            <a:ext cx="941774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marL="457200" indent="-457200"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Nutrient Removal Efficiency: </a:t>
            </a:r>
          </a:p>
          <a:p>
            <a:pPr marL="982980" lvl="1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The highest efficiency was observed at 100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m⁻² s⁻¹ with a mean of 59.37% and a standard deviation of 1.14%, indicating consistent nutrient uptake. Efficiency dropped to 38.70% at 150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m⁻² s⁻¹, likely due to photoinhibition, where excessive light hampers photosynthesis. The control group had the lowest uptake at 12.43%, while 50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m⁻² s⁻¹ showed moderate removal at 45.97%.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Biomass Growth: 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Biomass followed a similar pattern, peaking at 100 </a:t>
            </a:r>
            <a:r>
              <a:rPr lang="en-US" sz="240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μmol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m⁻² s⁻¹, supporting optimal growth. Both lower (50) and higher (150) intensities resulted in reduced growth compared to the optimal condition.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Statistical Analysis: 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A 1-Way ANOVA returned p &lt; 0.05 for both nutrient removal and biomass growth, confirming light intensity had a significant impact.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Species Comparison: </a:t>
            </a:r>
          </a:p>
          <a:p>
            <a:pPr marL="1097280" lvl="1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A T-test showed </a:t>
            </a:r>
            <a:r>
              <a:rPr lang="en-US" sz="2400" i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C. vulgaris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outperformed </a:t>
            </a:r>
            <a:r>
              <a:rPr lang="en-US" sz="2400" i="1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S. obliquus</a:t>
            </a:r>
            <a:r>
              <a:rPr 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D6F4FA2-D32C-B065-13D2-127D6A328E62}"/>
              </a:ext>
            </a:extLst>
          </p:cNvPr>
          <p:cNvSpPr txBox="1"/>
          <p:nvPr/>
        </p:nvSpPr>
        <p:spPr>
          <a:xfrm>
            <a:off x="886462" y="8984714"/>
            <a:ext cx="647195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Agricultural runoff transports excess nitrogen and phosphorus, pesticides, and livestock waste into rivers, lakes, and groundwater.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This nutrient overload causes eutrophication, resulting in:</a:t>
            </a:r>
          </a:p>
          <a:p>
            <a:pPr marL="109728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Harmful algal blooms (HABs)</a:t>
            </a:r>
          </a:p>
          <a:p>
            <a:pPr marL="109728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Decreased oxygen levels (hypoxia)</a:t>
            </a:r>
          </a:p>
          <a:p>
            <a:pPr marL="109728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Massive fish kills and biodiversity collapse</a:t>
            </a:r>
          </a:p>
          <a:p>
            <a:pPr marL="109728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Runoff contamination also poses human health risks through drinking water and irrigation systems, potentially leading to conditions like blue baby syndrome.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47883B3-F119-2D27-E9A7-AA392870B36D}"/>
              </a:ext>
            </a:extLst>
          </p:cNvPr>
          <p:cNvSpPr txBox="1"/>
          <p:nvPr/>
        </p:nvSpPr>
        <p:spPr>
          <a:xfrm>
            <a:off x="905788" y="17943967"/>
            <a:ext cx="9816612" cy="14126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Microalgae are photosynthetic organisms capable of rapid growth and high nutrient uptake, making them ideal for bioremediation. They remove excess nitrogen (N) and phosphorus (P) from contaminated water via</a:t>
            </a:r>
            <a:r>
              <a:rPr lang="en-US" alt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: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Biological assimilation (absorbing nutrients into their cells)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alt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Metabolic transformation into biomass, which can be harvested and potentially reused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Advantages of Using Algae:</a:t>
            </a:r>
            <a:endParaRPr lang="en-US" alt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</a:endParaRP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Cost-effective: Requires only sunlight, CO₂, and basic nutrients; low operational costs compared to chemical treatments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Environmentally friendly: Produces oxygen, sequesters carbon, and leaves no toxic byproducts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Scalable: Can be integrated into ponds, ditches, wetlands, or even modular bioreactors near farms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Species in Focus: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1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Chlorella vulgaris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</a:p>
          <a:p>
            <a:pPr marL="144018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Fast-growing green microalga with high nitrogen and phosphorus removal rates</a:t>
            </a:r>
          </a:p>
          <a:p>
            <a:pPr marL="144018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Known for tolerance to varying light and nutrient conditions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1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Scenedesmus obliquus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</a:p>
          <a:p>
            <a:pPr marL="144018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Robust microalga commonly found in freshwater ecosystems</a:t>
            </a:r>
          </a:p>
          <a:p>
            <a:pPr marL="1440180" lvl="2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Recognized for forming colonies that enhance nutrient uptake and settling efficiency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Existing Research:</a:t>
            </a:r>
            <a:endParaRPr lang="en-US" alt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</a:endParaRP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Numerous studies demonstrate their efficacy under controlled lab settings: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1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C. vulgaris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 has shown up to 90% phosphate removal in batch systems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1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S. obliquus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 effectively reduces ammonium and nitrate concentrations over time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However, real-world implementation is limited by: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Inconsistent results under natural light variations</a:t>
            </a:r>
          </a:p>
          <a:p>
            <a:pPr marL="8001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Lack of large-scale field trials or comparative studies across multiple species and environments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Research Gap Addressed by This Study:</a:t>
            </a:r>
            <a:r>
              <a:rPr lang="en-US" altLang="en-US" sz="2400">
                <a:solidFill>
                  <a:schemeClr val="tx1">
                    <a:lumMod val="65000"/>
                    <a:lumOff val="35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How do C. vulgaris and S. obliquus perform as biofilters for agricultural runoff under fluctuating conditions, specifically light?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29D2F1-EA9F-1BE9-31E5-A32E5D0EEDE4}"/>
              </a:ext>
            </a:extLst>
          </p:cNvPr>
          <p:cNvSpPr txBox="1"/>
          <p:nvPr/>
        </p:nvSpPr>
        <p:spPr>
          <a:xfrm>
            <a:off x="855073" y="14668746"/>
            <a:ext cx="103365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Economically:</a:t>
            </a:r>
            <a:endParaRPr lang="en-US" altLang="en-US" sz="2400">
              <a:solidFill>
                <a:schemeClr val="tx1">
                  <a:lumMod val="65000"/>
                  <a:lumOff val="35000"/>
                </a:schemeClr>
              </a:solidFill>
              <a:latin typeface="Bahnschrift" panose="020B0502040204020203" pitchFamily="34" charset="0"/>
            </a:endParaRP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Increases water treatment costs for municipalities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Reduces fishery productivity</a:t>
            </a:r>
          </a:p>
          <a:p>
            <a:pPr marL="982980" lvl="1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Bahnschrift" panose="020B0502040204020203" pitchFamily="34" charset="0"/>
              </a:rPr>
              <a:t>Damages tourism industries in affected regions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385A9D-33CF-270C-EA3B-21E71E0E66A5}"/>
              </a:ext>
            </a:extLst>
          </p:cNvPr>
          <p:cNvSpPr txBox="1"/>
          <p:nvPr/>
        </p:nvSpPr>
        <p:spPr>
          <a:xfrm>
            <a:off x="10972800" y="16219135"/>
            <a:ext cx="21945600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0" name="Rectangle 1">
            <a:extLst>
              <a:ext uri="{FF2B5EF4-FFF2-40B4-BE49-F238E27FC236}">
                <a16:creationId xmlns:a16="http://schemas.microsoft.com/office/drawing/2014/main" id="{ECB643EA-86C6-8EEA-0005-A824826F3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" name="Rectangle 2">
            <a:extLst>
              <a:ext uri="{FF2B5EF4-FFF2-40B4-BE49-F238E27FC236}">
                <a16:creationId xmlns:a16="http://schemas.microsoft.com/office/drawing/2014/main" id="{C41CF0B6-578C-035B-D3D4-7E3C902CE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8" name="Rectangle 3">
            <a:extLst>
              <a:ext uri="{FF2B5EF4-FFF2-40B4-BE49-F238E27FC236}">
                <a16:creationId xmlns:a16="http://schemas.microsoft.com/office/drawing/2014/main" id="{DF49D889-796D-E105-0E25-48DD84B3D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id="{C991DA60-99A5-6515-56B5-01F96981D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" name="Rectangle 5">
            <a:extLst>
              <a:ext uri="{FF2B5EF4-FFF2-40B4-BE49-F238E27FC236}">
                <a16:creationId xmlns:a16="http://schemas.microsoft.com/office/drawing/2014/main" id="{30A238AE-1620-CCA4-8A1F-412961ECA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9600"/>
            <a:ext cx="438912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2" name="Picture 8" descr="How to best prevent agricultural run-off | Earth And The Environment">
            <a:extLst>
              <a:ext uri="{FF2B5EF4-FFF2-40B4-BE49-F238E27FC236}">
                <a16:creationId xmlns:a16="http://schemas.microsoft.com/office/drawing/2014/main" id="{5BEF48D5-8CE1-3C49-3BE9-6BD55C735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353" y="9165741"/>
            <a:ext cx="3328007" cy="3299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2051">
            <a:extLst>
              <a:ext uri="{FF2B5EF4-FFF2-40B4-BE49-F238E27FC236}">
                <a16:creationId xmlns:a16="http://schemas.microsoft.com/office/drawing/2014/main" id="{545A7FE9-9C7A-441B-5833-2BED0FCAC6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7352" y="12671847"/>
            <a:ext cx="3328007" cy="2233562"/>
          </a:xfrm>
          <a:prstGeom prst="rect">
            <a:avLst/>
          </a:prstGeom>
        </p:spPr>
      </p:pic>
      <p:pic>
        <p:nvPicPr>
          <p:cNvPr id="2055" name="Picture 2054">
            <a:extLst>
              <a:ext uri="{FF2B5EF4-FFF2-40B4-BE49-F238E27FC236}">
                <a16:creationId xmlns:a16="http://schemas.microsoft.com/office/drawing/2014/main" id="{D073362E-5EA0-6F28-B9FF-46E5D8DF3A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31553" y="9329518"/>
            <a:ext cx="9623069" cy="5425660"/>
          </a:xfrm>
          <a:prstGeom prst="rect">
            <a:avLst/>
          </a:prstGeom>
        </p:spPr>
      </p:pic>
      <p:pic>
        <p:nvPicPr>
          <p:cNvPr id="1040" name="Picture 16" descr="Algae Biofuel as an Alternative Energy Source">
            <a:extLst>
              <a:ext uri="{FF2B5EF4-FFF2-40B4-BE49-F238E27FC236}">
                <a16:creationId xmlns:a16="http://schemas.microsoft.com/office/drawing/2014/main" id="{24B5A0AE-BB14-29ED-0C26-05A1F75A1F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4"/>
          <a:stretch/>
        </p:blipFill>
        <p:spPr bwMode="auto">
          <a:xfrm>
            <a:off x="18185447" y="29375189"/>
            <a:ext cx="2795039" cy="239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Evaluation of Growth Rate and Biomass Productivity of Scenedesmus  quadricauda and Chlorella vulgaris under Different LED Wavelengths and  Photoperiods">
            <a:extLst>
              <a:ext uri="{FF2B5EF4-FFF2-40B4-BE49-F238E27FC236}">
                <a16:creationId xmlns:a16="http://schemas.microsoft.com/office/drawing/2014/main" id="{F8FD73ED-72A2-B0C2-11B4-0569AA544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2088" y="29375189"/>
            <a:ext cx="5841342" cy="243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2058">
            <a:extLst>
              <a:ext uri="{FF2B5EF4-FFF2-40B4-BE49-F238E27FC236}">
                <a16:creationId xmlns:a16="http://schemas.microsoft.com/office/drawing/2014/main" id="{3FAAB0DC-78B7-C0BB-9339-28C23DF2CC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555200" y="17353600"/>
            <a:ext cx="9432555" cy="5778340"/>
          </a:xfrm>
          <a:prstGeom prst="rect">
            <a:avLst/>
          </a:prstGeom>
        </p:spPr>
      </p:pic>
      <p:pic>
        <p:nvPicPr>
          <p:cNvPr id="2061" name="Picture 2060">
            <a:extLst>
              <a:ext uri="{FF2B5EF4-FFF2-40B4-BE49-F238E27FC236}">
                <a16:creationId xmlns:a16="http://schemas.microsoft.com/office/drawing/2014/main" id="{77E70CB1-BDD6-0A7E-4C58-028B7AFC928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540390" y="23717058"/>
            <a:ext cx="9447365" cy="5658131"/>
          </a:xfrm>
          <a:prstGeom prst="rect">
            <a:avLst/>
          </a:prstGeom>
        </p:spPr>
      </p:pic>
      <p:pic>
        <p:nvPicPr>
          <p:cNvPr id="2067" name="Picture 2066">
            <a:extLst>
              <a:ext uri="{FF2B5EF4-FFF2-40B4-BE49-F238E27FC236}">
                <a16:creationId xmlns:a16="http://schemas.microsoft.com/office/drawing/2014/main" id="{40EF214D-B843-BF4C-3BC2-FA2CC634AB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2675452" y="29959037"/>
            <a:ext cx="9417746" cy="1810419"/>
          </a:xfrm>
          <a:prstGeom prst="rect">
            <a:avLst/>
          </a:prstGeom>
        </p:spPr>
      </p:pic>
      <p:pic>
        <p:nvPicPr>
          <p:cNvPr id="1044" name="Picture 20" descr="Reuse of service water from small sewage treatment plants for agricultural  irrigation | INTEWA GmbH">
            <a:extLst>
              <a:ext uri="{FF2B5EF4-FFF2-40B4-BE49-F238E27FC236}">
                <a16:creationId xmlns:a16="http://schemas.microsoft.com/office/drawing/2014/main" id="{0676C2BF-FDCB-219D-035E-C9F9F8848E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0142" y="15935239"/>
            <a:ext cx="4524788" cy="1787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hat is soil? - Grainews">
            <a:extLst>
              <a:ext uri="{FF2B5EF4-FFF2-40B4-BE49-F238E27FC236}">
                <a16:creationId xmlns:a16="http://schemas.microsoft.com/office/drawing/2014/main" id="{06104FCE-CF97-ECB8-5041-2A66BBF959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19" b="9309"/>
          <a:stretch/>
        </p:blipFill>
        <p:spPr bwMode="auto">
          <a:xfrm>
            <a:off x="34688624" y="15874953"/>
            <a:ext cx="2330381" cy="1817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93614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B976E8F502E4E97F913F6C480D66D" ma:contentTypeVersion="23" ma:contentTypeDescription="Create a new document." ma:contentTypeScope="" ma:versionID="93b3eeaaba68fff5861f0c43d13b9734">
  <xsd:schema xmlns:xsd="http://www.w3.org/2001/XMLSchema" xmlns:xs="http://www.w3.org/2001/XMLSchema" xmlns:p="http://schemas.microsoft.com/office/2006/metadata/properties" xmlns:ns3="1fd9ce3f-fe41-49e2-90f0-3f35798c1846" xmlns:ns4="8ba27e07-ecd0-417f-888c-8607997970a3" targetNamespace="http://schemas.microsoft.com/office/2006/metadata/properties" ma:root="true" ma:fieldsID="91ae6b65f618984b678122bafbbc58bb" ns3:_="" ns4:_="">
    <xsd:import namespace="1fd9ce3f-fe41-49e2-90f0-3f35798c1846"/>
    <xsd:import namespace="8ba27e07-ecd0-417f-888c-8607997970a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igrationWizId" minOccurs="0"/>
                <xsd:element ref="ns3:MigrationWizIdPermissions" minOccurs="0"/>
                <xsd:element ref="ns3:MigrationWizIdPermissionLevels" minOccurs="0"/>
                <xsd:element ref="ns3:MigrationWizIdDocumentLibraryPermissions" minOccurs="0"/>
                <xsd:element ref="ns3:MigrationWizIdSecurityGroup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9ce3f-fe41-49e2-90f0-3f35798c1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igrationWizId" ma:index="20" nillable="true" ma:displayName="MigrationWizId" ma:internalName="MigrationWizId">
      <xsd:simpleType>
        <xsd:restriction base="dms:Text"/>
      </xsd:simpleType>
    </xsd:element>
    <xsd:element name="MigrationWizIdPermissions" ma:index="21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22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23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24" nillable="true" ma:displayName="MigrationWizIdSecurityGroups" ma:internalName="MigrationWizIdSecurityGroups">
      <xsd:simpleType>
        <xsd:restriction base="dms:Text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_activity" ma:index="27" nillable="true" ma:displayName="_activity" ma:hidden="true" ma:internalName="_activity">
      <xsd:simpleType>
        <xsd:restriction base="dms:Note"/>
      </xsd:simple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27e07-ecd0-417f-888c-8607997970a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ba27e07-ecd0-417f-888c-8607997970a3">
      <UserInfo>
        <DisplayName>Yemilbekova, Milana S</DisplayName>
        <AccountId>183</AccountId>
        <AccountType/>
      </UserInfo>
      <UserInfo>
        <DisplayName>Missig, Lucas P</DisplayName>
        <AccountId>554</AccountId>
        <AccountType/>
      </UserInfo>
      <UserInfo>
        <DisplayName>Srivastava, Vihaan V</DisplayName>
        <AccountId>257</AccountId>
        <AccountType/>
      </UserInfo>
    </SharedWithUsers>
    <MigrationWizIdPermissions xmlns="1fd9ce3f-fe41-49e2-90f0-3f35798c1846" xsi:nil="true"/>
    <MigrationWizIdDocumentLibraryPermissions xmlns="1fd9ce3f-fe41-49e2-90f0-3f35798c1846" xsi:nil="true"/>
    <MigrationWizIdSecurityGroups xmlns="1fd9ce3f-fe41-49e2-90f0-3f35798c1846" xsi:nil="true"/>
    <MigrationWizId xmlns="1fd9ce3f-fe41-49e2-90f0-3f35798c1846" xsi:nil="true"/>
    <_activity xmlns="1fd9ce3f-fe41-49e2-90f0-3f35798c1846" xsi:nil="true"/>
    <MigrationWizIdPermissionLevels xmlns="1fd9ce3f-fe41-49e2-90f0-3f35798c1846" xsi:nil="true"/>
  </documentManagement>
</p:properties>
</file>

<file path=customXml/itemProps1.xml><?xml version="1.0" encoding="utf-8"?>
<ds:datastoreItem xmlns:ds="http://schemas.openxmlformats.org/officeDocument/2006/customXml" ds:itemID="{70B547F0-2470-4A37-A47E-3A2249E3D426}">
  <ds:schemaRefs>
    <ds:schemaRef ds:uri="1fd9ce3f-fe41-49e2-90f0-3f35798c1846"/>
    <ds:schemaRef ds:uri="8ba27e07-ecd0-417f-888c-8607997970a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48A70A8-6F58-481A-B66B-9A7F3356FF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3DA4B1-69F8-4846-A83A-31CA31DC1C0B}">
  <ds:schemaRefs>
    <ds:schemaRef ds:uri="1fd9ce3f-fe41-49e2-90f0-3f35798c1846"/>
    <ds:schemaRef ds:uri="8ba27e07-ecd0-417f-888c-8607997970a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Berkemeier, Ginny H</dc:creator>
  <cp:revision>2</cp:revision>
  <dcterms:created xsi:type="dcterms:W3CDTF">2022-04-15T19:14:02Z</dcterms:created>
  <dcterms:modified xsi:type="dcterms:W3CDTF">2025-04-25T11:57:29Z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ee3c538-ec52-435f-ae58-017644bd9513_Enabled">
    <vt:lpwstr>true</vt:lpwstr>
  </property>
  <property fmtid="{D5CDD505-2E9C-101B-9397-08002B2CF9AE}" pid="3" name="MSIP_Label_0ee3c538-ec52-435f-ae58-017644bd9513_SetDate">
    <vt:lpwstr>2022-04-15T19:14:02Z</vt:lpwstr>
  </property>
  <property fmtid="{D5CDD505-2E9C-101B-9397-08002B2CF9AE}" pid="4" name="MSIP_Label_0ee3c538-ec52-435f-ae58-017644bd9513_Method">
    <vt:lpwstr>Standard</vt:lpwstr>
  </property>
  <property fmtid="{D5CDD505-2E9C-101B-9397-08002B2CF9AE}" pid="5" name="MSIP_Label_0ee3c538-ec52-435f-ae58-017644bd9513_Name">
    <vt:lpwstr>0ee3c538-ec52-435f-ae58-017644bd9513</vt:lpwstr>
  </property>
  <property fmtid="{D5CDD505-2E9C-101B-9397-08002B2CF9AE}" pid="6" name="MSIP_Label_0ee3c538-ec52-435f-ae58-017644bd9513_SiteId">
    <vt:lpwstr>0cdcb198-8169-4b70-ba9f-da7e3ba700c2</vt:lpwstr>
  </property>
  <property fmtid="{D5CDD505-2E9C-101B-9397-08002B2CF9AE}" pid="7" name="MSIP_Label_0ee3c538-ec52-435f-ae58-017644bd9513_ActionId">
    <vt:lpwstr>5425e00f-8f7c-4072-bcce-2b404c66ae90</vt:lpwstr>
  </property>
  <property fmtid="{D5CDD505-2E9C-101B-9397-08002B2CF9AE}" pid="8" name="MSIP_Label_0ee3c538-ec52-435f-ae58-017644bd9513_ContentBits">
    <vt:lpwstr>0</vt:lpwstr>
  </property>
  <property fmtid="{D5CDD505-2E9C-101B-9397-08002B2CF9AE}" pid="9" name="ContentTypeId">
    <vt:lpwstr>0x010100129B976E8F502E4E97F913F6C480D66D</vt:lpwstr>
  </property>
  <property fmtid="{D5CDD505-2E9C-101B-9397-08002B2CF9AE}" pid="10" name="MediaServiceImageTags">
    <vt:lpwstr/>
  </property>
</Properties>
</file>