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6"/>
  </p:notesMasterIdLst>
  <p:sldIdLst>
    <p:sldId id="267" r:id="rId5"/>
  </p:sldIdLst>
  <p:sldSz cx="43891200" cy="32918400"/>
  <p:notesSz cx="9144000" cy="6858000"/>
  <p:defaultTextStyle>
    <a:defPPr>
      <a:defRPr lang="en-US"/>
    </a:defPPr>
    <a:lvl1pPr marL="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8CABFF"/>
    <a:srgbClr val="50798E"/>
    <a:srgbClr val="749BC2"/>
    <a:srgbClr val="83BCC1"/>
    <a:srgbClr val="2D3C50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" d="100"/>
          <a:sy n="14" d="100"/>
        </p:scale>
        <p:origin x="126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ultonk12-my.sharepoint.com/personal/2000074670_fcstu_org/Documents/Desktop/Research/AP%20Research%20Log%20AR%20+%20EL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Average Test Scores of Technology Groups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'Calcs.'!$C$6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'Calcs.'!$D$5:$E$5</c:f>
              <c:strCache>
                <c:ptCount val="2"/>
                <c:pt idx="0">
                  <c:v>Pre-Test</c:v>
                </c:pt>
                <c:pt idx="1">
                  <c:v>Post - Test</c:v>
                </c:pt>
              </c:strCache>
            </c:strRef>
          </c:cat>
          <c:val>
            <c:numRef>
              <c:f>'Calcs.'!$D$6:$E$6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6056-43DC-AF4B-68EE877B758E}"/>
            </c:ext>
          </c:extLst>
        </c:ser>
        <c:ser>
          <c:idx val="1"/>
          <c:order val="1"/>
          <c:tx>
            <c:strRef>
              <c:f>'Calcs.'!$C$7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rgbClr val="8CABFF"/>
            </a:solidFill>
            <a:ln>
              <a:solidFill>
                <a:srgbClr val="99CCFF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1604235904305625"/>
                  <c:y val="-1.3270953862862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56-43DC-AF4B-68EE877B758E}"/>
                </c:ext>
              </c:extLst>
            </c:dLbl>
            <c:dLbl>
              <c:idx val="1"/>
              <c:layout>
                <c:manualLayout>
                  <c:x val="-9.7475861292616914E-2"/>
                  <c:y val="-1.3260106916137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6-43DC-AF4B-68EE877B7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'Calcs.'!$D$5:$E$5</c:f>
              <c:strCache>
                <c:ptCount val="2"/>
                <c:pt idx="0">
                  <c:v>Pre-Test</c:v>
                </c:pt>
                <c:pt idx="1">
                  <c:v>Post - Test</c:v>
                </c:pt>
              </c:strCache>
            </c:strRef>
          </c:cat>
          <c:val>
            <c:numRef>
              <c:f>'Calcs.'!$D$7:$E$7</c:f>
              <c:numCache>
                <c:formatCode>General</c:formatCode>
                <c:ptCount val="2"/>
                <c:pt idx="0">
                  <c:v>3.5333329999999998</c:v>
                </c:pt>
                <c:pt idx="1">
                  <c:v>3.6333329999999999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56-43DC-AF4B-68EE877B758E}"/>
            </c:ext>
          </c:extLst>
        </c:ser>
        <c:ser>
          <c:idx val="2"/>
          <c:order val="2"/>
          <c:tx>
            <c:strRef>
              <c:f>'Calcs.'!$C$8</c:f>
              <c:strCache>
                <c:ptCount val="1"/>
                <c:pt idx="0">
                  <c:v>EL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021346007510063E-2"/>
                  <c:y val="-1.7680142554850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56-43DC-AF4B-68EE877B758E}"/>
                </c:ext>
              </c:extLst>
            </c:dLbl>
            <c:dLbl>
              <c:idx val="1"/>
              <c:layout>
                <c:manualLayout>
                  <c:x val="4.6416760861837672E-2"/>
                  <c:y val="-0.10167331537138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56-43DC-AF4B-68EE877B7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'Calcs.'!$D$5:$E$5</c:f>
              <c:strCache>
                <c:ptCount val="2"/>
                <c:pt idx="0">
                  <c:v>Pre-Test</c:v>
                </c:pt>
                <c:pt idx="1">
                  <c:v>Post - Test</c:v>
                </c:pt>
              </c:strCache>
            </c:strRef>
          </c:cat>
          <c:val>
            <c:numRef>
              <c:f>'Calcs.'!$D$8:$E$8</c:f>
              <c:numCache>
                <c:formatCode>General</c:formatCode>
                <c:ptCount val="2"/>
                <c:pt idx="0">
                  <c:v>5.5</c:v>
                </c:pt>
                <c:pt idx="1">
                  <c:v>4.3333329999999997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56-43DC-AF4B-68EE877B75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9309616"/>
        <c:axId val="859312976"/>
      </c:barChart>
      <c:catAx>
        <c:axId val="85930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9312976"/>
        <c:crosses val="autoZero"/>
        <c:auto val="1"/>
        <c:lblAlgn val="ctr"/>
        <c:lblOffset val="100"/>
        <c:noMultiLvlLbl val="0"/>
      </c:catAx>
      <c:valAx>
        <c:axId val="85931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Test Score Average (Out of 10)</a:t>
                </a:r>
              </a:p>
            </c:rich>
          </c:tx>
          <c:layout>
            <c:manualLayout>
              <c:xMode val="edge"/>
              <c:yMode val="edge"/>
              <c:x val="1.8356684655516875E-2"/>
              <c:y val="0.19744032391381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30961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75ED2-A2A5-490E-8005-8DAA5A97BD3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2F0D3-8D87-41B1-BDAF-FB205F185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0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8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100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mit.edu/2017/brain-waves-reflect-different-types-learning-1011" TargetMode="Externa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hyperlink" Target="https://doi.org/10.1007/s11423-022-10100-4" TargetMode="External"/><Relationship Id="rId7" Type="http://schemas.openxmlformats.org/officeDocument/2006/relationships/hyperlink" Target="https://doi.org/10.3389/fnhum.2021.697532" TargetMode="External"/><Relationship Id="rId12" Type="http://schemas.openxmlformats.org/officeDocument/2006/relationships/hyperlink" Target="https://doi.org/10.1088/1742-6596/2102/1/012004" TargetMode="External"/><Relationship Id="rId17" Type="http://schemas.openxmlformats.org/officeDocument/2006/relationships/image" Target="../media/image5.png"/><Relationship Id="rId2" Type="http://schemas.openxmlformats.org/officeDocument/2006/relationships/hyperlink" Target="https://doi.org/10.1016/j.ssaho.2023.100532" TargetMode="Externa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6/j.chieco.2021.101629" TargetMode="External"/><Relationship Id="rId11" Type="http://schemas.openxmlformats.org/officeDocument/2006/relationships/hyperlink" Target="https://doi.org/10.3390/jimaging8040091" TargetMode="External"/><Relationship Id="rId5" Type="http://schemas.openxmlformats.org/officeDocument/2006/relationships/hyperlink" Target="https://doi.org/10.1016/j.lindif.2015.08.020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www.hopkinsmedicine.org/news/articles/2021/02/johns-hopkins-performs-its-first-augmented-reality-surgeries-in-patients" TargetMode="External"/><Relationship Id="rId19" Type="http://schemas.openxmlformats.org/officeDocument/2006/relationships/chart" Target="../charts/chart1.xml"/><Relationship Id="rId4" Type="http://schemas.openxmlformats.org/officeDocument/2006/relationships/hyperlink" Target="https://doi.org/10.1007/s13520-022-00148-z" TargetMode="External"/><Relationship Id="rId9" Type="http://schemas.openxmlformats.org/officeDocument/2006/relationships/hyperlink" Target="https://doi.org/10.53555/kuey.v30i5.3902" TargetMode="Externa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609608"/>
            <a:ext cx="43891200" cy="555741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792" tIns="56896" rIns="113792" bIns="56896" rtlCol="0" anchor="ctr"/>
          <a:lstStyle>
            <a:defPPr>
              <a:defRPr kern="1200"/>
            </a:defPPr>
          </a:lstStyle>
          <a:p>
            <a:endParaRPr lang="en-US" sz="5523" dirty="0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6264962" y="1540093"/>
            <a:ext cx="31187255" cy="2501495"/>
          </a:xfrm>
          <a:prstGeom prst="rect">
            <a:avLst/>
          </a:prstGeom>
        </p:spPr>
        <p:txBody>
          <a:bodyPr lIns="113792" tIns="56896" rIns="113792" bIns="56896" anchor="t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vs. Reality: The Impact of Augmented Reality and eLearning on the Cognitive Function and Academic Performance of Students</a:t>
            </a: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1F3AA395-C058-4F87-B3A3-A8A8BC543EF9}"/>
              </a:ext>
            </a:extLst>
          </p:cNvPr>
          <p:cNvSpPr txBox="1"/>
          <p:nvPr/>
        </p:nvSpPr>
        <p:spPr>
          <a:xfrm>
            <a:off x="3657600" y="4639403"/>
            <a:ext cx="36576000" cy="1038233"/>
          </a:xfrm>
          <a:prstGeom prst="rect">
            <a:avLst/>
          </a:prstGeom>
        </p:spPr>
        <p:txBody>
          <a:bodyPr lIns="113792" tIns="56896" rIns="113792" bIns="56896" anchor="t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Mariam Hussain (11</a:t>
            </a:r>
            <a:r>
              <a:rPr lang="en-US" sz="60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Grade)  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33147901" y="27873060"/>
            <a:ext cx="10082900" cy="4435731"/>
          </a:xfrm>
          <a:prstGeom prst="roundRect">
            <a:avLst>
              <a:gd name="adj" fmla="val 3948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8534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24C3B5-C740-463A-8086-222E05D55D53}"/>
              </a:ext>
            </a:extLst>
          </p:cNvPr>
          <p:cNvSpPr txBox="1"/>
          <p:nvPr/>
        </p:nvSpPr>
        <p:spPr>
          <a:xfrm>
            <a:off x="33606215" y="28876812"/>
            <a:ext cx="9166272" cy="535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Akpen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C. N., </a:t>
            </a:r>
            <a:r>
              <a:rPr lang="en-US" sz="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Asaolu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S., </a:t>
            </a:r>
            <a:r>
              <a:rPr lang="en-US" sz="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Atobatele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S., </a:t>
            </a:r>
            <a:r>
              <a:rPr lang="en-US" sz="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Okagbue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H., &amp; Sampson, S. (2024). Impact of online learning on student’s performance and engagement: a systematic review.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Discover Education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(1). https://doi.org/10.1007/s44217-024-00253-0</a:t>
            </a:r>
          </a:p>
          <a:p>
            <a:pPr marL="457200" marR="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Al-Ansi, A. M., </a:t>
            </a:r>
            <a:r>
              <a:rPr lang="en-US" sz="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Jaboob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M., Garad, A., &amp; Al-Ansi, A. (2023). Analyzing Augmented Reality (AR) and Virtual Reality (VR) Recent Development in Education.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Social Sciences &amp; Humanities Open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(1), 100532.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https://doi.org/10.1016/j.ssaho.2023.100532</a:t>
            </a:r>
            <a:endParaRPr lang="en-US" sz="500" u="sng" kern="100" dirty="0">
              <a:solidFill>
                <a:srgbClr val="467886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AlNajdi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S. M. (2022). The effectiveness of using augmented reality (AR) to enhance student performance: using quick response (QR) codes in student textbooks in the Saudi education system.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Educational Technology Research and Development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https://doi.org/10.1007/s11423-022-10100-4</a:t>
            </a:r>
            <a:endParaRPr lang="en-US" sz="500" u="sng" kern="100" dirty="0">
              <a:solidFill>
                <a:srgbClr val="467886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Bhattacharya, S., Murthy, V., &amp; Bhattacharya, S. (2022). The social and ethical issues of online learning during the pandemic and beyond.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Asian Journal of Business Ethics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11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(1), 275–293.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https://doi.org/10.1007/s13520-022-00148-z</a:t>
            </a:r>
            <a:endParaRPr lang="en-US" sz="500" u="sng" kern="100" dirty="0">
              <a:solidFill>
                <a:srgbClr val="467886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Blankenship, T. L., O’Neill, M., Ross, A., &amp; Bell, M. A. (2015). Working memory and recollection contribute to academic achievement.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Learning and Individual Differences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43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(43), 164–169. 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https://doi.org/10.1016/j.lindif.2015.08.020</a:t>
            </a:r>
            <a:endParaRPr lang="en-US" sz="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Clark, A. E., Nong, H., Zhu, H., &amp; Zhu, R. (2021). Compensating for academic loss: Online learning and student performance during the COVID-19 pandemic.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China Economic Review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101629.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https://doi.org/10.1016/j.chieco.2021.101629</a:t>
            </a:r>
            <a:endParaRPr lang="en-US" sz="500" u="sng" kern="100" dirty="0">
              <a:solidFill>
                <a:srgbClr val="467886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Conrad, C., &amp; Newman, A. (2021). Measuring Mind Wandering During Online Lectures Assessed With EEG.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Frontiers in Human Neuroscience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15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https://doi.org/10.3389/fnhum.2021.697532</a:t>
            </a:r>
            <a:endParaRPr lang="en-US" sz="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Aft>
                <a:spcPts val="800"/>
              </a:spcAft>
              <a:buNone/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Ham, B. (2017, October 11).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Brain waves reflect different types of learning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MIT News | Massachusetts Institute of Technology.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https://news.mit.edu/2017/brain-waves-reflect-different-types-learning-1011</a:t>
            </a: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Huri, S., Chintamani, A., &amp; Cutting, K. (2024). The Impact Of Augmented Reality On Teaching And Learning In The Educational Context: Exploring Its Pedagogical Implications.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Educational Administration Theory and Practice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30(05)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(2148-2403).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https://doi.org/10.53555/kuey.v30i5.3902</a:t>
            </a:r>
            <a:endParaRPr lang="en-US" sz="500" u="sng" kern="100" dirty="0">
              <a:solidFill>
                <a:srgbClr val="467886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John Hopkins University. (2021, February 16).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Johns Hopkins Performs Its First Augmented Reality Surgeries in Patients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Www.hopkinsmedicine.org.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https://www.hopkinsmedicine.org/news/articles/2021/02/johns-hopkins-performs-its-first-augmented-reality-surgeries-in-patients</a:t>
            </a:r>
            <a:endParaRPr lang="en-US" sz="500" u="sng" kern="100" dirty="0">
              <a:solidFill>
                <a:srgbClr val="467886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Marto, A., &amp; Gonçalves, A. (2022). Augmented Reality Games and Presence: A Systematic Review.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Journal of Imaging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(4), 91. </a:t>
            </a:r>
            <a:r>
              <a:rPr lang="en-US" sz="5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https://doi.org/10.3390/jimaging8040091</a:t>
            </a: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Rojas-Contreras, Peña-Cortés, C. A., &amp; Moreno-Cuevas, L. A. (2021). Analysis of Cognitive States in Response to Stimuli from Augmented Reality Applications for Teaching Physics</a:t>
            </a:r>
            <a:r>
              <a:rPr lang="en-US" sz="5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Journal of Physics Conference Series, 2102(1),</a:t>
            </a:r>
            <a:r>
              <a:rPr lang="en-US" sz="5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012004–012004. </a:t>
            </a:r>
            <a:r>
              <a:rPr lang="en-US" sz="500" u="sng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https://doi.org/10.1088/1742-6596/2102/1/012004</a:t>
            </a: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Sutherland, I. (1965). </a:t>
            </a:r>
            <a:r>
              <a:rPr lang="en-US" sz="5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Ultimate Display</a:t>
            </a:r>
            <a:r>
              <a:rPr lang="en-US" sz="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https://worrydream.com/refs/Sutherland_1965_-_The_Ultimate_Display.pdf</a:t>
            </a: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Aft>
                <a:spcPts val="800"/>
              </a:spcAft>
            </a:pP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endParaRPr lang="en-US" sz="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endParaRPr lang="en-US" sz="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endParaRPr lang="en-US" sz="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endParaRPr lang="en-US" sz="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Aft>
                <a:spcPts val="800"/>
              </a:spcAft>
            </a:pPr>
            <a:endParaRPr lang="en-US" sz="500" u="sng" kern="100" dirty="0">
              <a:solidFill>
                <a:srgbClr val="467886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43F711-D47E-42B5-B443-99A2ED27753E}"/>
              </a:ext>
            </a:extLst>
          </p:cNvPr>
          <p:cNvSpPr txBox="1"/>
          <p:nvPr/>
        </p:nvSpPr>
        <p:spPr>
          <a:xfrm>
            <a:off x="33606215" y="28292037"/>
            <a:ext cx="916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Acknowledgements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33147901" y="7076342"/>
            <a:ext cx="10082900" cy="10879671"/>
          </a:xfrm>
          <a:prstGeom prst="roundRect">
            <a:avLst>
              <a:gd name="adj" fmla="val 147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-value = 0.05</a:t>
            </a:r>
          </a:p>
          <a:p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Function: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p-value: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 x 10^-7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p-value &lt; </a:t>
            </a:r>
            <a:r>
              <a:rPr lang="el-GR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-value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H</a:t>
            </a:r>
            <a:r>
              <a:rPr lang="en-US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difference is noted between the impact of AR and EL technology on the cognitive function of students </a:t>
            </a:r>
          </a:p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 (Pre- and Post-Tests):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p-values: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Pre-Test: 0.78557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Post-Test: 0.007198922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Tests: p-value &gt; </a:t>
            </a:r>
            <a:r>
              <a:rPr lang="el-GR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-value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 H</a:t>
            </a:r>
            <a:r>
              <a:rPr lang="en-US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difference is noted between the impact of AR and EL technology on the academic performance of students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B428E8-E946-4C04-BA2E-DBE7C90A92EC}"/>
              </a:ext>
            </a:extLst>
          </p:cNvPr>
          <p:cNvSpPr txBox="1"/>
          <p:nvPr/>
        </p:nvSpPr>
        <p:spPr>
          <a:xfrm>
            <a:off x="33911015" y="7097508"/>
            <a:ext cx="9166272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33147901" y="18355044"/>
            <a:ext cx="10082900" cy="8989870"/>
          </a:xfrm>
          <a:prstGeom prst="roundRect">
            <a:avLst>
              <a:gd name="adj" fmla="val 1592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and EL technology have statistically different impacts on cognitive function for student learning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technology demonstrates higher levels of cognitive function; cause relates to immersive components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technology activates different senses and sensory inputs; has an impact on reported cognitive function levels of students</a:t>
            </a:r>
          </a:p>
          <a:p>
            <a:r>
              <a:rPr lang="en-US" sz="2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Limitations: </a:t>
            </a:r>
            <a:endParaRPr lang="en-US" sz="29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of Ganglion Biosensor (somatic movements/wind)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styles/characterizations of students </a:t>
            </a:r>
          </a:p>
          <a:p>
            <a:r>
              <a:rPr lang="en-US" sz="2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in early education to improve progression of educational hierarchy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of classroom on utilization of 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factors of students impacting utilization of AR</a:t>
            </a: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9F16DD-B1FB-447B-BA78-9201D1B2D897}"/>
              </a:ext>
            </a:extLst>
          </p:cNvPr>
          <p:cNvSpPr txBox="1"/>
          <p:nvPr/>
        </p:nvSpPr>
        <p:spPr>
          <a:xfrm>
            <a:off x="33746423" y="18437039"/>
            <a:ext cx="9166272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60401" y="6945705"/>
            <a:ext cx="10082900" cy="10661410"/>
          </a:xfrm>
          <a:prstGeom prst="roundRect">
            <a:avLst>
              <a:gd name="adj" fmla="val 17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kern="1200"/>
            </a:defPPr>
          </a:lstStyle>
          <a:p>
            <a:pPr algn="ctr"/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How do the different structures of Augmented Reality (AR) and eLearning (EL) technology impact the cognitive function and academic performance of students within the school environment?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18715" y="7260610"/>
            <a:ext cx="9166272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6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660401" y="18006146"/>
            <a:ext cx="10082900" cy="14302645"/>
          </a:xfrm>
          <a:prstGeom prst="roundRect">
            <a:avLst>
              <a:gd name="adj" fmla="val 2004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AR Technology: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1968: first AR technology designed by Harvard computer scientist Ivan Sutherland; “Sword of Damocles” (Sutherland, 1965)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1982: VCASS – United States Airforce AR simulator (Kocian, 1977)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2016: Pokémon GO; AR in popular culture (Marto &amp; Gonçalves, 2022)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2020: AR and surgical procedures (John Hopkins University, 2021)</a:t>
            </a:r>
          </a:p>
          <a:p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Technology Within the Classroom: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in attention span of students; 45% from initial 80% (Bhattacharya et al., 2022)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grades (110%) and standard deviation of test scores (+0.20) 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Akpen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et al., 2024; Clark et al., 2021)</a:t>
            </a:r>
          </a:p>
          <a:p>
            <a:pPr marL="342900" indent="-342900">
              <a:buFontTx/>
              <a:buChar char="-"/>
            </a:pP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methods: Decreasing alpha2-beta waves and unstable increase in delta, theta and alpha waves (Conrad &amp; Newman, 2021; Ham, 2017) 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Technology Within the Classroom Consideration: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use leads to increased comfort in learning (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AlNajdi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technology and anxiety reduction (Rojas-Contreras et al., 2021)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negative effects if implementation is not explicitly studied (Al-Ansari et al., 2023)</a:t>
            </a:r>
          </a:p>
          <a:p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B2E49A-CE7A-4210-AE9F-5037030C938E}"/>
              </a:ext>
            </a:extLst>
          </p:cNvPr>
          <p:cNvSpPr txBox="1"/>
          <p:nvPr/>
        </p:nvSpPr>
        <p:spPr>
          <a:xfrm>
            <a:off x="1118713" y="18321940"/>
            <a:ext cx="9166272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6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11457155" y="7003241"/>
            <a:ext cx="20802871" cy="11433798"/>
          </a:xfrm>
          <a:prstGeom prst="roundRect">
            <a:avLst>
              <a:gd name="adj" fmla="val 1822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Alternate Hypothesis One (Ha.0):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technology has a significant impact on the cognitive function of students within the school environment that differs from eLearning technology. 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Alternate Hypothesis One (Ha.1):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AR technology has an impact on cognitive function, results of academic performance will also differ significantly to eLearning technology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Research Design: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group (AR or EL) with ~30 participants for each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Cognitive Function and Academic Performance Values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Function Assessment: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OpenBCI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Electroencephalogram (EEG) Headband Kit + Ganglion Biosensor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Brainwaves measured in microvolts (µ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Vrms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an average of ~2 minutes on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OpenBCI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</a:t>
            </a:r>
          </a:p>
          <a:p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 Assessment: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 and Post-Tests through Microsoft Forms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as a test of academic performance (Blankenship et al., 2015) </a:t>
            </a:r>
          </a:p>
          <a:p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Technology Component: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school building model created through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Displayed with AR technology using Adobe Aero App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Technology Component: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Nearpod lesson with 3 goals: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features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building discussion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structure to lessons used for EL in classrooms 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232698-55E6-4C6D-9947-A1F5F1CCE1E0}"/>
              </a:ext>
            </a:extLst>
          </p:cNvPr>
          <p:cNvSpPr txBox="1"/>
          <p:nvPr/>
        </p:nvSpPr>
        <p:spPr>
          <a:xfrm>
            <a:off x="17275453" y="7112896"/>
            <a:ext cx="9166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6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8BD196-1614-F1C9-2A29-E518750FED6A}"/>
              </a:ext>
            </a:extLst>
          </p:cNvPr>
          <p:cNvSpPr/>
          <p:nvPr/>
        </p:nvSpPr>
        <p:spPr>
          <a:xfrm>
            <a:off x="682247" y="1487002"/>
            <a:ext cx="4497775" cy="39558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a typeface="Calibri"/>
              <a:cs typeface="Calibri"/>
            </a:endParaRPr>
          </a:p>
        </p:txBody>
      </p:sp>
      <p:pic>
        <p:nvPicPr>
          <p:cNvPr id="4" name="Picture 3" descr="A red and orange bird&#10;&#10;Description automatically generated">
            <a:extLst>
              <a:ext uri="{FF2B5EF4-FFF2-40B4-BE49-F238E27FC236}">
                <a16:creationId xmlns:a16="http://schemas.microsoft.com/office/drawing/2014/main" id="{89211CBB-AFA9-C4DA-8936-E37CC86E50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842" y="584602"/>
            <a:ext cx="3595647" cy="55574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82D3DF-D939-8233-7B4A-363758AFA8FD}"/>
              </a:ext>
            </a:extLst>
          </p:cNvPr>
          <p:cNvSpPr/>
          <p:nvPr/>
        </p:nvSpPr>
        <p:spPr>
          <a:xfrm>
            <a:off x="11457154" y="19052592"/>
            <a:ext cx="20802871" cy="13256199"/>
          </a:xfrm>
          <a:prstGeom prst="roundRect">
            <a:avLst>
              <a:gd name="adj" fmla="val 1477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Function: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*All measurements in µ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Vrms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Averages (µ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Vrms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 mins.):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Technology Group: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22.16091667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Technology Group: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11.06108333</a:t>
            </a:r>
          </a:p>
          <a:p>
            <a:pPr algn="ctr"/>
            <a:endParaRPr lang="en-US" sz="2500" dirty="0"/>
          </a:p>
          <a:p>
            <a:endParaRPr lang="en-US" sz="2500" dirty="0"/>
          </a:p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Performance: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*Tests scored out of 10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/>
          </a:p>
        </p:txBody>
      </p:sp>
      <p:pic>
        <p:nvPicPr>
          <p:cNvPr id="5" name="Picture 4" descr="A graph of a brain wave&#10;&#10;Description automatically generated with medium confidence">
            <a:extLst>
              <a:ext uri="{FF2B5EF4-FFF2-40B4-BE49-F238E27FC236}">
                <a16:creationId xmlns:a16="http://schemas.microsoft.com/office/drawing/2014/main" id="{2CC55194-0952-9A47-6DC0-460818D02D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5" y="24540407"/>
            <a:ext cx="7730867" cy="4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ircuit board with wires attached to it&#10;&#10;AI-generated content may be incorrect.">
            <a:extLst>
              <a:ext uri="{FF2B5EF4-FFF2-40B4-BE49-F238E27FC236}">
                <a16:creationId xmlns:a16="http://schemas.microsoft.com/office/drawing/2014/main" id="{60A27C7D-7445-EBAC-B0CC-B6EF0B98502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560"/>
          <a:stretch/>
        </p:blipFill>
        <p:spPr bwMode="auto">
          <a:xfrm>
            <a:off x="27279600" y="11653109"/>
            <a:ext cx="4249230" cy="2554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1698C-56C2-4CED-FA3B-B25D7E78A7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79600" y="14207706"/>
            <a:ext cx="4249230" cy="3091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A66AD-0129-DD77-E97F-D2F064A684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08532" y="14790983"/>
            <a:ext cx="5620934" cy="3010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01CE61-FFFE-A6B0-261F-11938119C3BE}"/>
              </a:ext>
            </a:extLst>
          </p:cNvPr>
          <p:cNvSpPr txBox="1"/>
          <p:nvPr/>
        </p:nvSpPr>
        <p:spPr>
          <a:xfrm>
            <a:off x="26860662" y="17344968"/>
            <a:ext cx="508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Function Set-Up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FEA4C-B065-27C5-C1E3-534BFF890E1B}"/>
              </a:ext>
            </a:extLst>
          </p:cNvPr>
          <p:cNvSpPr txBox="1"/>
          <p:nvPr/>
        </p:nvSpPr>
        <p:spPr>
          <a:xfrm>
            <a:off x="20775446" y="17798720"/>
            <a:ext cx="508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Building Model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B8D1A-2B76-C96C-87A5-BAD8700646BC}"/>
              </a:ext>
            </a:extLst>
          </p:cNvPr>
          <p:cNvSpPr txBox="1"/>
          <p:nvPr/>
        </p:nvSpPr>
        <p:spPr>
          <a:xfrm>
            <a:off x="17362465" y="19244191"/>
            <a:ext cx="9166272" cy="104644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kern="1200"/>
            </a:defPPr>
          </a:lstStyle>
          <a:p>
            <a:pPr algn="ctr"/>
            <a:r>
              <a:rPr lang="en-US" sz="6000" b="1" u="sng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6822956-13FB-0008-0C38-1765666C6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70340"/>
              </p:ext>
            </p:extLst>
          </p:nvPr>
        </p:nvGraphicFramePr>
        <p:xfrm>
          <a:off x="11745032" y="21702672"/>
          <a:ext cx="9426548" cy="361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510">
                  <a:extLst>
                    <a:ext uri="{9D8B030D-6E8A-4147-A177-3AD203B41FA5}">
                      <a16:colId xmlns:a16="http://schemas.microsoft.com/office/drawing/2014/main" val="1661840677"/>
                    </a:ext>
                  </a:extLst>
                </a:gridCol>
                <a:gridCol w="3142519">
                  <a:extLst>
                    <a:ext uri="{9D8B030D-6E8A-4147-A177-3AD203B41FA5}">
                      <a16:colId xmlns:a16="http://schemas.microsoft.com/office/drawing/2014/main" val="44062774"/>
                    </a:ext>
                  </a:extLst>
                </a:gridCol>
                <a:gridCol w="3142519">
                  <a:extLst>
                    <a:ext uri="{9D8B030D-6E8A-4147-A177-3AD203B41FA5}">
                      <a16:colId xmlns:a16="http://schemas.microsoft.com/office/drawing/2014/main" val="3915284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Technology Group 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Technology Group 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309793"/>
                  </a:ext>
                </a:extLst>
              </a:tr>
              <a:tr h="492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4.475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3.31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503203"/>
                  </a:ext>
                </a:extLst>
              </a:tr>
              <a:tr h="492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34.33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17.75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89666"/>
                  </a:ext>
                </a:extLst>
              </a:tr>
              <a:tr h="492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 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22.098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10.309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79457"/>
                  </a:ext>
                </a:extLst>
              </a:tr>
              <a:tr h="492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Quartile 1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16.233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7.596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00187"/>
                  </a:ext>
                </a:extLst>
              </a:tr>
              <a:tr h="492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Quartile 3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27.406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14.048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45985"/>
                  </a:ext>
                </a:extLst>
              </a:tr>
              <a:tr h="492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IQR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11.173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6.453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791557"/>
                  </a:ext>
                </a:extLst>
              </a:tr>
            </a:tbl>
          </a:graphicData>
        </a:graphic>
      </p:graphicFrame>
      <p:pic>
        <p:nvPicPr>
          <p:cNvPr id="16" name="Picture 15" descr="A graph with a blue and red line&#10;&#10;AI-generated content may be incorrect.">
            <a:extLst>
              <a:ext uri="{FF2B5EF4-FFF2-40B4-BE49-F238E27FC236}">
                <a16:creationId xmlns:a16="http://schemas.microsoft.com/office/drawing/2014/main" id="{2AF9104E-ED7C-3943-0394-ECD066F28A5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4321" r="3297"/>
          <a:stretch/>
        </p:blipFill>
        <p:spPr bwMode="auto">
          <a:xfrm>
            <a:off x="21858589" y="21647187"/>
            <a:ext cx="9877328" cy="3727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29B8C2E-4D8F-6970-2BB3-508F01698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715187"/>
              </p:ext>
            </p:extLst>
          </p:nvPr>
        </p:nvGraphicFramePr>
        <p:xfrm>
          <a:off x="11703511" y="28292037"/>
          <a:ext cx="6555460" cy="368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D18673E-DE9E-24D9-F0FF-393FCB16AD79}"/>
              </a:ext>
            </a:extLst>
          </p:cNvPr>
          <p:cNvSpPr txBox="1"/>
          <p:nvPr/>
        </p:nvSpPr>
        <p:spPr>
          <a:xfrm>
            <a:off x="22017934" y="26899040"/>
            <a:ext cx="5718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Test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*Welch’s T-Test (Unequal Variance)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5899F4C-6923-5328-34B4-01EC98DEB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02036"/>
              </p:ext>
            </p:extLst>
          </p:nvPr>
        </p:nvGraphicFramePr>
        <p:xfrm>
          <a:off x="22099794" y="28476181"/>
          <a:ext cx="9429036" cy="774700"/>
        </p:xfrm>
        <a:graphic>
          <a:graphicData uri="http://schemas.openxmlformats.org/drawingml/2006/table">
            <a:tbl>
              <a:tblPr/>
              <a:tblGrid>
                <a:gridCol w="2357259">
                  <a:extLst>
                    <a:ext uri="{9D8B030D-6E8A-4147-A177-3AD203B41FA5}">
                      <a16:colId xmlns:a16="http://schemas.microsoft.com/office/drawing/2014/main" val="79833655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256611555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1320685163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156562600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T-Stat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P(T&lt;=t) one-tail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 (T&lt;=t) two-tail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1822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6.21941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8E-08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1.6E-07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6497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F9AFFEA-875F-6507-F136-1E067395D5E1}"/>
              </a:ext>
            </a:extLst>
          </p:cNvPr>
          <p:cNvSpPr txBox="1"/>
          <p:nvPr/>
        </p:nvSpPr>
        <p:spPr>
          <a:xfrm>
            <a:off x="22099794" y="27862725"/>
            <a:ext cx="5718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tive Function: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DD5AB-7C6B-C3A7-D013-F14429440D83}"/>
              </a:ext>
            </a:extLst>
          </p:cNvPr>
          <p:cNvSpPr txBox="1"/>
          <p:nvPr/>
        </p:nvSpPr>
        <p:spPr>
          <a:xfrm>
            <a:off x="22099794" y="29380408"/>
            <a:ext cx="571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 (Pre-Test):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1A80296-FE84-850F-6B13-C81CBB3FA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64825"/>
              </p:ext>
            </p:extLst>
          </p:nvPr>
        </p:nvGraphicFramePr>
        <p:xfrm>
          <a:off x="22099794" y="29881590"/>
          <a:ext cx="9429036" cy="774700"/>
        </p:xfrm>
        <a:graphic>
          <a:graphicData uri="http://schemas.openxmlformats.org/drawingml/2006/table">
            <a:tbl>
              <a:tblPr/>
              <a:tblGrid>
                <a:gridCol w="2357259">
                  <a:extLst>
                    <a:ext uri="{9D8B030D-6E8A-4147-A177-3AD203B41FA5}">
                      <a16:colId xmlns:a16="http://schemas.microsoft.com/office/drawing/2014/main" val="79833655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256611555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1320685163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156562600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dF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T-Stat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P(T&lt;=t) one-tail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 (T&lt;=t) two-tail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1822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0.392785646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1.67202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0.78557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64979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A64A6DC-B0B0-E79F-E68E-879C38517EDD}"/>
              </a:ext>
            </a:extLst>
          </p:cNvPr>
          <p:cNvSpPr txBox="1"/>
          <p:nvPr/>
        </p:nvSpPr>
        <p:spPr>
          <a:xfrm>
            <a:off x="22099794" y="30738381"/>
            <a:ext cx="571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 (Post-Test):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D7B1E74-CA0D-A40E-2E96-564B00D45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86645"/>
              </p:ext>
            </p:extLst>
          </p:nvPr>
        </p:nvGraphicFramePr>
        <p:xfrm>
          <a:off x="22099794" y="31271843"/>
          <a:ext cx="9429036" cy="774700"/>
        </p:xfrm>
        <a:graphic>
          <a:graphicData uri="http://schemas.openxmlformats.org/drawingml/2006/table">
            <a:tbl>
              <a:tblPr/>
              <a:tblGrid>
                <a:gridCol w="2357259">
                  <a:extLst>
                    <a:ext uri="{9D8B030D-6E8A-4147-A177-3AD203B41FA5}">
                      <a16:colId xmlns:a16="http://schemas.microsoft.com/office/drawing/2014/main" val="79833655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256611555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1320685163"/>
                    </a:ext>
                  </a:extLst>
                </a:gridCol>
                <a:gridCol w="2357259">
                  <a:extLst>
                    <a:ext uri="{9D8B030D-6E8A-4147-A177-3AD203B41FA5}">
                      <a16:colId xmlns:a16="http://schemas.microsoft.com/office/drawing/2014/main" val="156562600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dF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T-Stat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P(T&lt;=t) one-tail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 (T&lt;=t) two-tail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1822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2.789630305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0.003599461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0.007198922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64979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69E0B03-7F43-0555-7AC8-AA945BB64883}"/>
              </a:ext>
            </a:extLst>
          </p:cNvPr>
          <p:cNvSpPr/>
          <p:nvPr/>
        </p:nvSpPr>
        <p:spPr>
          <a:xfrm>
            <a:off x="17275453" y="4672297"/>
            <a:ext cx="10004147" cy="1108263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318022-092F-2EEE-B21A-FC6ED63A4ADF}"/>
              </a:ext>
            </a:extLst>
          </p:cNvPr>
          <p:cNvSpPr txBox="1"/>
          <p:nvPr/>
        </p:nvSpPr>
        <p:spPr>
          <a:xfrm>
            <a:off x="17275453" y="4667120"/>
            <a:ext cx="122966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Mariam Hussain (11</a:t>
            </a:r>
            <a:r>
              <a:rPr lang="en-US" sz="65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Grade)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D3794A9-5FFE-7890-59E7-11044CB2C0F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-1" r="570" b="-7140"/>
          <a:stretch/>
        </p:blipFill>
        <p:spPr>
          <a:xfrm>
            <a:off x="1537023" y="2064143"/>
            <a:ext cx="2785595" cy="30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47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54cbb-7017-4559-8c3a-f720dba8b79d">
      <Terms xmlns="http://schemas.microsoft.com/office/infopath/2007/PartnerControls"/>
    </lcf76f155ced4ddcb4097134ff3c332f>
    <TaxCatchAll xmlns="32d953d7-57fa-4748-8fd7-93d8d2296a30" xsi:nil="true"/>
    <SharedWithUsers xmlns="32d953d7-57fa-4748-8fd7-93d8d2296a30">
      <UserInfo>
        <DisplayName>Yemilbekova, Milana S</DisplayName>
        <AccountId>183</AccountId>
        <AccountType/>
      </UserInfo>
      <UserInfo>
        <DisplayName>Missig, Lucas P</DisplayName>
        <AccountId>554</AccountId>
        <AccountType/>
      </UserInfo>
      <UserInfo>
        <DisplayName>Srivastava, Vihaan V</DisplayName>
        <AccountId>257</AccountId>
        <AccountType/>
      </UserInfo>
      <UserInfo>
        <DisplayName>Patel, Aarsh V</DisplayName>
        <AccountId>625</AccountId>
        <AccountType/>
      </UserInfo>
      <UserInfo>
        <DisplayName>Karanam, Abhiram</DisplayName>
        <AccountId>511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78E0269C8C1409492DDF9A490BD9B" ma:contentTypeVersion="15" ma:contentTypeDescription="Create a new document." ma:contentTypeScope="" ma:versionID="0aacc2f17fa1160766fa1e9d39ce5ed2">
  <xsd:schema xmlns:xsd="http://www.w3.org/2001/XMLSchema" xmlns:xs="http://www.w3.org/2001/XMLSchema" xmlns:p="http://schemas.microsoft.com/office/2006/metadata/properties" xmlns:ns2="32d953d7-57fa-4748-8fd7-93d8d2296a30" xmlns:ns3="bce54cbb-7017-4559-8c3a-f720dba8b79d" targetNamespace="http://schemas.microsoft.com/office/2006/metadata/properties" ma:root="true" ma:fieldsID="e09b1b1ac187f62ad02e90fa69040239" ns2:_="" ns3:_="">
    <xsd:import namespace="32d953d7-57fa-4748-8fd7-93d8d2296a30"/>
    <xsd:import namespace="bce54cbb-7017-4559-8c3a-f720dba8b7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3d7-57fa-4748-8fd7-93d8d2296a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46eac68b-eb7a-4bf0-9c95-f24effe51dd4}" ma:internalName="TaxCatchAll" ma:showField="CatchAllData" ma:web="32d953d7-57fa-4748-8fd7-93d8d2296a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54cbb-7017-4559-8c3a-f720dba8b79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51e8eed-b210-4e9a-b15e-1ae725bc6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3DA4B1-69F8-4846-A83A-31CA31DC1C0B}">
  <ds:schemaRefs>
    <ds:schemaRef ds:uri="32d953d7-57fa-4748-8fd7-93d8d2296a30"/>
    <ds:schemaRef ds:uri="bce54cbb-7017-4559-8c3a-f720dba8b7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8A70A8-6F58-481A-B66B-9A7F3356F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C31342-DEC6-45D6-A455-09121D859BB5}">
  <ds:schemaRefs>
    <ds:schemaRef ds:uri="32d953d7-57fa-4748-8fd7-93d8d2296a30"/>
    <ds:schemaRef ds:uri="bce54cbb-7017-4559-8c3a-f720dba8b7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1443</Words>
  <Application>Microsoft Office PowerPoint</Application>
  <PresentationFormat>Custom</PresentationFormat>
  <Paragraphs>266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Montserrat Extra Bold</vt:lpstr>
      <vt:lpstr>Times New Roman</vt:lpstr>
      <vt:lpstr>Wingdings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Berkemeier, Ginny H</dc:creator>
  <cp:lastModifiedBy>Hussain, Mariam F</cp:lastModifiedBy>
  <cp:revision>8</cp:revision>
  <dcterms:created xsi:type="dcterms:W3CDTF">2022-04-15T19:14:02Z</dcterms:created>
  <dcterms:modified xsi:type="dcterms:W3CDTF">2025-04-25T07:43:41Z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0x01010048878E0269C8C1409492DDF9A490BD9B</vt:lpwstr>
  </property>
  <property fmtid="{D5CDD505-2E9C-101B-9397-08002B2CF9AE}" pid="3" name="MediaServiceImageTags">
    <vt:lpwstr/>
  </property>
  <property fmtid="{D5CDD505-2E9C-101B-9397-08002B2CF9AE}" pid="4" name="MSIP_Label_0ee3c538-ec52-435f-ae58-017644bd9513_Enabled">
    <vt:lpwstr>true</vt:lpwstr>
  </property>
  <property fmtid="{D5CDD505-2E9C-101B-9397-08002B2CF9AE}" pid="5" name="MSIP_Label_0ee3c538-ec52-435f-ae58-017644bd9513_SetDate">
    <vt:lpwstr>2025-04-21T02:08:35Z</vt:lpwstr>
  </property>
  <property fmtid="{D5CDD505-2E9C-101B-9397-08002B2CF9AE}" pid="6" name="MSIP_Label_0ee3c538-ec52-435f-ae58-017644bd9513_Method">
    <vt:lpwstr>Standard</vt:lpwstr>
  </property>
  <property fmtid="{D5CDD505-2E9C-101B-9397-08002B2CF9AE}" pid="7" name="MSIP_Label_0ee3c538-ec52-435f-ae58-017644bd9513_Name">
    <vt:lpwstr>0ee3c538-ec52-435f-ae58-017644bd9513</vt:lpwstr>
  </property>
  <property fmtid="{D5CDD505-2E9C-101B-9397-08002B2CF9AE}" pid="8" name="MSIP_Label_0ee3c538-ec52-435f-ae58-017644bd9513_SiteId">
    <vt:lpwstr>0cdcb198-8169-4b70-ba9f-da7e3ba700c2</vt:lpwstr>
  </property>
  <property fmtid="{D5CDD505-2E9C-101B-9397-08002B2CF9AE}" pid="9" name="MSIP_Label_0ee3c538-ec52-435f-ae58-017644bd9513_ActionId">
    <vt:lpwstr>5425e00f-8f7c-4072-bcce-2b404c66ae90</vt:lpwstr>
  </property>
  <property fmtid="{D5CDD505-2E9C-101B-9397-08002B2CF9AE}" pid="10" name="MSIP_Label_0ee3c538-ec52-435f-ae58-017644bd9513_ContentBits">
    <vt:lpwstr>0</vt:lpwstr>
  </property>
  <property fmtid="{D5CDD505-2E9C-101B-9397-08002B2CF9AE}" pid="11" name="MSIP_Label_0ee3c538-ec52-435f-ae58-017644bd9513_Tag">
    <vt:lpwstr>10, 3, 0, 2</vt:lpwstr>
  </property>
</Properties>
</file>