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6"/>
  </p:notesMasterIdLst>
  <p:sldIdLst>
    <p:sldId id="263" r:id="rId5"/>
  </p:sldIdLst>
  <p:sldSz cx="43891200" cy="32918400"/>
  <p:notesSz cx="9144000" cy="6858000"/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BFF"/>
    <a:srgbClr val="50798E"/>
    <a:srgbClr val="749BC2"/>
    <a:srgbClr val="83BCC1"/>
    <a:srgbClr val="2D3C5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1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5ED2-A2A5-490E-8005-8DAA5A97BD3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2F0D3-8D87-41B1-BDAF-FB205F18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B0325-ACC9-488E-8876-C4E9E3B68AD8}" type="slidenum">
              <a:rPr lang="en-AU" sz="6000" smtClean="0"/>
              <a:t>1</a:t>
            </a:fld>
            <a:endParaRPr lang="en-AU" sz="60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78200" y="3757613"/>
            <a:ext cx="24996775" cy="1874837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5EE4-4CC3-417B-90D6-3403E3F570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878A-AEDA-4AA6-9870-2845D7B6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148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1">
            <a:extLst>
              <a:ext uri="{FF2B5EF4-FFF2-40B4-BE49-F238E27FC236}">
                <a16:creationId xmlns:a16="http://schemas.microsoft.com/office/drawing/2014/main" id="{8785E597-B0C8-4CA8-9A56-A0F3996D088D}"/>
              </a:ext>
            </a:extLst>
          </p:cNvPr>
          <p:cNvSpPr txBox="1"/>
          <p:nvPr/>
        </p:nvSpPr>
        <p:spPr>
          <a:xfrm>
            <a:off x="6543826" y="2247781"/>
            <a:ext cx="32512000" cy="2441720"/>
          </a:xfrm>
          <a:prstGeom prst="rect">
            <a:avLst/>
          </a:prstGeom>
        </p:spPr>
        <p:txBody>
          <a:bodyPr lIns="113792" tIns="56896" rIns="113792" bIns="5689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556" dirty="0">
                <a:solidFill>
                  <a:srgbClr val="235078"/>
                </a:solidFill>
                <a:latin typeface="Libre Baskerville" panose="02000000000000000000" pitchFamily="2" charset="0"/>
              </a:rPr>
              <a:t>Bilingualism’s Impact on Social Perception and Political Views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BC3B70E-A392-4069-A147-C1FCF37051AF}"/>
              </a:ext>
            </a:extLst>
          </p:cNvPr>
          <p:cNvSpPr txBox="1"/>
          <p:nvPr/>
        </p:nvSpPr>
        <p:spPr>
          <a:xfrm>
            <a:off x="6115352" y="3980145"/>
            <a:ext cx="32512000" cy="1647374"/>
          </a:xfrm>
          <a:prstGeom prst="rect">
            <a:avLst/>
          </a:prstGeom>
        </p:spPr>
        <p:txBody>
          <a:bodyPr wrap="square" lIns="113792" tIns="56896" rIns="113792" bIns="5689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79" dirty="0">
                <a:solidFill>
                  <a:srgbClr val="1482A5"/>
                </a:solidFill>
                <a:latin typeface="Montserrat Light" panose="00000400000000000000" pitchFamily="50" charset="0"/>
              </a:rPr>
              <a:t>Vasumathi Rajaji</a:t>
            </a:r>
          </a:p>
          <a:p>
            <a:pPr algn="ctr"/>
            <a:r>
              <a:rPr lang="en-US" sz="4979" dirty="0">
                <a:solidFill>
                  <a:srgbClr val="1482A5"/>
                </a:solidFill>
                <a:latin typeface="Montserrat Light" panose="00000400000000000000" pitchFamily="50" charset="0"/>
              </a:rPr>
              <a:t>Innovate: IA Project Showcase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18E78-BDD8-4BAD-851F-D423AE935B0D}"/>
              </a:ext>
            </a:extLst>
          </p:cNvPr>
          <p:cNvSpPr/>
          <p:nvPr/>
        </p:nvSpPr>
        <p:spPr>
          <a:xfrm>
            <a:off x="1059542" y="7025270"/>
            <a:ext cx="9763272" cy="1123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C39BF6-8B9A-45D3-A730-4CDDF5EAA7F1}"/>
              </a:ext>
            </a:extLst>
          </p:cNvPr>
          <p:cNvSpPr/>
          <p:nvPr/>
        </p:nvSpPr>
        <p:spPr>
          <a:xfrm>
            <a:off x="22857053" y="7044454"/>
            <a:ext cx="9763272" cy="2497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6D1C9C-2516-4738-BC80-673A19ECE5BD}"/>
              </a:ext>
            </a:extLst>
          </p:cNvPr>
          <p:cNvSpPr/>
          <p:nvPr/>
        </p:nvSpPr>
        <p:spPr>
          <a:xfrm>
            <a:off x="33731212" y="7112359"/>
            <a:ext cx="9405250" cy="976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25EFAD-7AAF-4CAF-BA69-869B3D423F7F}"/>
              </a:ext>
            </a:extLst>
          </p:cNvPr>
          <p:cNvSpPr/>
          <p:nvPr/>
        </p:nvSpPr>
        <p:spPr>
          <a:xfrm>
            <a:off x="1059542" y="19035310"/>
            <a:ext cx="9763272" cy="1305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C9A64B-144F-4668-B416-097C0312FF96}"/>
              </a:ext>
            </a:extLst>
          </p:cNvPr>
          <p:cNvSpPr/>
          <p:nvPr/>
        </p:nvSpPr>
        <p:spPr>
          <a:xfrm>
            <a:off x="11722706" y="16873821"/>
            <a:ext cx="10222894" cy="1521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801B80-E24E-4773-AC4E-37DC17B0424E}"/>
              </a:ext>
            </a:extLst>
          </p:cNvPr>
          <p:cNvSpPr/>
          <p:nvPr/>
        </p:nvSpPr>
        <p:spPr>
          <a:xfrm>
            <a:off x="11722706" y="7044454"/>
            <a:ext cx="10222894" cy="902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D8A1CF-B987-4F36-8586-4BEDACCCAB04}"/>
              </a:ext>
            </a:extLst>
          </p:cNvPr>
          <p:cNvSpPr/>
          <p:nvPr/>
        </p:nvSpPr>
        <p:spPr>
          <a:xfrm>
            <a:off x="33745720" y="17530959"/>
            <a:ext cx="9405250" cy="972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BDD4D7-12C6-4DBA-AD93-2C88BC17BC8B}"/>
              </a:ext>
            </a:extLst>
          </p:cNvPr>
          <p:cNvSpPr txBox="1"/>
          <p:nvPr/>
        </p:nvSpPr>
        <p:spPr>
          <a:xfrm>
            <a:off x="1097173" y="8231850"/>
            <a:ext cx="9311445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Investigates how bilingualism influences political views and voting behavior, focusing on future implications for U.S. 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Targets Latino and Asian-American bilingual youth (ages 14–35) to explore links between language use and civic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Mixed-methods approach was used, combining historical voting data (1996–2020) with surveys measuring attitudes toward policy, identity, and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hypothesis: bilingualism fosters greater cognitive flexibility, empathy, and openness, leading to higher voter engagement and progressive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Results reveal bilingual participants align with moderate (socially progressive &amp; conservative economic) typologies, indicating a pragmatic approach to politics.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Support that bilinguals are uniquely positioned to influence electoral shifts due to their dual cultural fluency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864E4E-50A2-403F-84B8-E4F7E820612B}"/>
              </a:ext>
            </a:extLst>
          </p:cNvPr>
          <p:cNvSpPr txBox="1"/>
          <p:nvPr/>
        </p:nvSpPr>
        <p:spPr>
          <a:xfrm>
            <a:off x="1262742" y="7320418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418A42-DDE0-497E-98DF-5F9BFF98DA6B}"/>
              </a:ext>
            </a:extLst>
          </p:cNvPr>
          <p:cNvSpPr/>
          <p:nvPr/>
        </p:nvSpPr>
        <p:spPr>
          <a:xfrm>
            <a:off x="33745720" y="27983993"/>
            <a:ext cx="9405250" cy="410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8534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2CC346-56CD-4384-BB14-A915BC781C78}"/>
              </a:ext>
            </a:extLst>
          </p:cNvPr>
          <p:cNvSpPr txBox="1"/>
          <p:nvPr/>
        </p:nvSpPr>
        <p:spPr>
          <a:xfrm>
            <a:off x="33948920" y="28265331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DA8D0E-1298-4193-913A-0FE766B77D13}"/>
              </a:ext>
            </a:extLst>
          </p:cNvPr>
          <p:cNvSpPr txBox="1"/>
          <p:nvPr/>
        </p:nvSpPr>
        <p:spPr>
          <a:xfrm>
            <a:off x="34184639" y="8157425"/>
            <a:ext cx="85344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Bilingualism plays a significant and complex role in shaping political identity, especially in younger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Confirms that bilingual individuals tend to be more civically aware and open to socially progressive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Exhibit cognitive traits such as perspective-taking and empathy, enhancing their ability to navigate polarized political landscapes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Support inclusive immigration policies, social justice reform, and diplomacy-focused foreign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Intersection of language and identity encourages participation in civic life and nuanced interpretations of political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Voters favor candidates who respect cultural diversity while maintaining practical economic policies.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Political platforms and strategies will need to evolve to engage this increasingly influential demographic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Research demonstrates the importance of including language proficiency in discussions of political forecasting and voter engagement.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7EEF88-ACF9-4467-B180-074FC642245A}"/>
              </a:ext>
            </a:extLst>
          </p:cNvPr>
          <p:cNvSpPr txBox="1"/>
          <p:nvPr/>
        </p:nvSpPr>
        <p:spPr>
          <a:xfrm>
            <a:off x="33934413" y="7407500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B0201C-B275-4172-AE5F-42B6EA405F41}"/>
              </a:ext>
            </a:extLst>
          </p:cNvPr>
          <p:cNvSpPr txBox="1"/>
          <p:nvPr/>
        </p:nvSpPr>
        <p:spPr>
          <a:xfrm>
            <a:off x="33948920" y="18401259"/>
            <a:ext cx="85344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Integrate bilingual education with civic instruction to develop informed, empathetic, and globally minded future voters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Campaigns should use bilingual media and culturally relevant messaging to engage diverse linguistic communities authentically.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Conduct long-term studies that track bilingual individuals from adolescence to adulthood to measure political identity 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Incorporate language background into political typology models and survey instruments for greater demographic accuracy.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Promote policies that protect language rights and support dual-language learning as civic infrastructure.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Explore how social media algorithms affect bilingual political behavior and the spread of multicultural discourse.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Political scientists should further analyze swing state dynamics in districts with growing bilingual populations.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Develop targeted outreach strategies for bilingual youth who may be eligible to vote in the next decade.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E6C31F-098B-45F7-BEE5-8A51FA70D59F}"/>
              </a:ext>
            </a:extLst>
          </p:cNvPr>
          <p:cNvSpPr txBox="1"/>
          <p:nvPr/>
        </p:nvSpPr>
        <p:spPr>
          <a:xfrm>
            <a:off x="33948920" y="17807559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Recommendations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67F8A1-EE95-4354-8E2F-952A6BBDBFFC}"/>
              </a:ext>
            </a:extLst>
          </p:cNvPr>
          <p:cNvSpPr txBox="1"/>
          <p:nvPr/>
        </p:nvSpPr>
        <p:spPr>
          <a:xfrm>
            <a:off x="1262742" y="20161718"/>
            <a:ext cx="853440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Bilingualism, defined as fluency in two or more languages, is increasingly common among young Americans in multicultural communities.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 addition to cognitive benefits, bilingualism fosters emotional intelligence, cross-cultural understanding, and civic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Latino and Asian-American communities, the fastest-growing bilingual groups, are reshaping the political landscape with distinct perspectives.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Language is more than a tool for communication—it is a carrier of cultural identity and social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Previous research has focused on short-term cognitive advantages; this study shifts the focus to long-term civic implications.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study proposes that bilinguals are more likely to engage in politics, vote, and support inclusive policies.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Bilinguals’ access to diverse media and ability to navigate multiple worldviews equips them with complex political insight.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D5F59B-F8CA-463C-871F-D1042309DE00}"/>
              </a:ext>
            </a:extLst>
          </p:cNvPr>
          <p:cNvSpPr txBox="1"/>
          <p:nvPr/>
        </p:nvSpPr>
        <p:spPr>
          <a:xfrm>
            <a:off x="1262742" y="19279636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9918C8-D8D3-4947-B7FD-9341EAE5F7F2}"/>
              </a:ext>
            </a:extLst>
          </p:cNvPr>
          <p:cNvSpPr txBox="1"/>
          <p:nvPr/>
        </p:nvSpPr>
        <p:spPr>
          <a:xfrm>
            <a:off x="11925906" y="8305208"/>
            <a:ext cx="990547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Data sources: U.S. Census Bureau registration data, Pew Research Center political surveys, and bilingual community databases.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were divided by language status: 50 bilingual and 50 monolingual individuals representing major ethnic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Survey instruments included: Political Typology Quiz, Likert-scale questions on diversity, immigration, and economic priorities.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Statistical tools used: chi-square tests for group comparison, regression analysis for predicting ideological alignment.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Visual data charts and typology breakdowns supported triangulation of findings across survey and historical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744D3E-CEF9-4748-9719-25AAABF27BDD}"/>
              </a:ext>
            </a:extLst>
          </p:cNvPr>
          <p:cNvSpPr txBox="1"/>
          <p:nvPr/>
        </p:nvSpPr>
        <p:spPr>
          <a:xfrm>
            <a:off x="11925906" y="7320411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3EAA92-7B93-4F15-A4CA-18552CBA76AE}"/>
              </a:ext>
            </a:extLst>
          </p:cNvPr>
          <p:cNvSpPr txBox="1"/>
          <p:nvPr/>
        </p:nvSpPr>
        <p:spPr>
          <a:xfrm>
            <a:off x="11844268" y="18182337"/>
            <a:ext cx="9684190" cy="1297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Phase 1: 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Historical data analysis included voter turnout and party affiliation by race/language group from national elections.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Chi-square and regression tests evaluated correlations between language use and partisan alignment across decades.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Phase 2: 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Surveys collected from 100 participants measured current views on policy, social justice, immigration, and ideology.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Bilingualism was operationalized by self-report and use of multiple languages at home, work, or school.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Recruitment focused on high schools, colleges, and bilingual communities to ensure demographic representation.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Participants completed typology quizzes and open-ended questions about political priorities and cultural values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Descriptive statistics provided mean values for political alignment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Inferential tests revealed significant differences by language group</a:t>
            </a:r>
          </a:p>
          <a:p>
            <a:pPr marL="669432" lvl="1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Two-pronged approach ensured both longitudinal and real-time perspectives were included in the analysis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6F17B6-B5C7-4922-B9E2-CD14BD16A568}"/>
              </a:ext>
            </a:extLst>
          </p:cNvPr>
          <p:cNvSpPr txBox="1"/>
          <p:nvPr/>
        </p:nvSpPr>
        <p:spPr>
          <a:xfrm>
            <a:off x="11925906" y="17161103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>
                <a:solidFill>
                  <a:srgbClr val="235078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717BC-0897-4243-A282-98EF911708EA}"/>
              </a:ext>
            </a:extLst>
          </p:cNvPr>
          <p:cNvSpPr txBox="1"/>
          <p:nvPr/>
        </p:nvSpPr>
        <p:spPr>
          <a:xfrm>
            <a:off x="23677641" y="804474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Phase 1: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A0BB3C-427E-42CA-963C-DA612C8F2B9C}"/>
              </a:ext>
            </a:extLst>
          </p:cNvPr>
          <p:cNvSpPr txBox="1"/>
          <p:nvPr/>
        </p:nvSpPr>
        <p:spPr>
          <a:xfrm>
            <a:off x="23634098" y="7451042"/>
            <a:ext cx="8534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735" dirty="0">
                <a:solidFill>
                  <a:srgbClr val="235078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E33748-91B7-85F8-2123-0C5A1B17156C}"/>
              </a:ext>
            </a:extLst>
          </p:cNvPr>
          <p:cNvSpPr/>
          <p:nvPr/>
        </p:nvSpPr>
        <p:spPr>
          <a:xfrm>
            <a:off x="682247" y="964481"/>
            <a:ext cx="6290053" cy="34365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a typeface="Calibri"/>
              <a:cs typeface="Calibri"/>
            </a:endParaRPr>
          </a:p>
        </p:txBody>
      </p:sp>
      <p:pic>
        <p:nvPicPr>
          <p:cNvPr id="3" name="Picture 2" descr="A red and orange bird&#10;&#10;Description automatically generated">
            <a:extLst>
              <a:ext uri="{FF2B5EF4-FFF2-40B4-BE49-F238E27FC236}">
                <a16:creationId xmlns:a16="http://schemas.microsoft.com/office/drawing/2014/main" id="{6CA30CF5-1BBF-C145-DB0C-3A6418F4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842" y="62081"/>
            <a:ext cx="3595647" cy="5557415"/>
          </a:xfrm>
          <a:prstGeom prst="rect">
            <a:avLst/>
          </a:prstGeom>
        </p:spPr>
      </p:pic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3D47AA0-BF89-1D4E-34A1-D7D5A8B6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3390" y="8557810"/>
            <a:ext cx="6093276" cy="910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8F30A-B169-CDD3-EEB6-1786C7D06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995" y="25363560"/>
            <a:ext cx="6911388" cy="6651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886CD-0632-12E1-F96A-F43A65ECA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843" y="18559059"/>
            <a:ext cx="6434542" cy="2141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80973-0FC5-BA95-DA31-4C8EB968D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64" y="20663454"/>
            <a:ext cx="5441551" cy="2793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54C09-8666-DB23-1DCF-8ECED31BAD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64" y="23382799"/>
            <a:ext cx="5614602" cy="1991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30345F-090E-971E-4686-D5B985F39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84346" y="29139021"/>
            <a:ext cx="2834533" cy="2834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18E6C2-756F-0BA2-2F00-975BDEB08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00" y="1287918"/>
            <a:ext cx="2826659" cy="2789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63A26D-7A71-A770-59ED-4C69D4700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5966" y="1287917"/>
            <a:ext cx="2826659" cy="2826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249AF9-0864-E548-32BC-16518F4E436A}"/>
              </a:ext>
            </a:extLst>
          </p:cNvPr>
          <p:cNvSpPr txBox="1"/>
          <p:nvPr/>
        </p:nvSpPr>
        <p:spPr>
          <a:xfrm>
            <a:off x="23677641" y="1782820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26532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53064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979597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06129" algn="l" rtl="0" eaLnBrk="0" fontAlgn="base" hangingPunct="0">
              <a:spcBef>
                <a:spcPct val="0"/>
              </a:spcBef>
              <a:spcAft>
                <a:spcPct val="0"/>
              </a:spcAft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32661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1959193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285726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612258" algn="l" defTabSz="653064" rtl="0" eaLnBrk="1" latinLnBrk="0" hangingPunct="1">
              <a:defRPr sz="171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Phase 2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78E0269C8C1409492DDF9A490BD9B" ma:contentTypeVersion="15" ma:contentTypeDescription="Create a new document." ma:contentTypeScope="" ma:versionID="0aacc2f17fa1160766fa1e9d39ce5ed2">
  <xsd:schema xmlns:xsd="http://www.w3.org/2001/XMLSchema" xmlns:xs="http://www.w3.org/2001/XMLSchema" xmlns:p="http://schemas.microsoft.com/office/2006/metadata/properties" xmlns:ns2="32d953d7-57fa-4748-8fd7-93d8d2296a30" xmlns:ns3="bce54cbb-7017-4559-8c3a-f720dba8b79d" targetNamespace="http://schemas.microsoft.com/office/2006/metadata/properties" ma:root="true" ma:fieldsID="e09b1b1ac187f62ad02e90fa69040239" ns2:_="" ns3:_="">
    <xsd:import namespace="32d953d7-57fa-4748-8fd7-93d8d2296a30"/>
    <xsd:import namespace="bce54cbb-7017-4559-8c3a-f720dba8b7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3d7-57fa-4748-8fd7-93d8d2296a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46eac68b-eb7a-4bf0-9c95-f24effe51dd4}" ma:internalName="TaxCatchAll" ma:showField="CatchAllData" ma:web="32d953d7-57fa-4748-8fd7-93d8d2296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54cbb-7017-4559-8c3a-f720dba8b79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51e8eed-b210-4e9a-b15e-1ae725bc6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54cbb-7017-4559-8c3a-f720dba8b79d">
      <Terms xmlns="http://schemas.microsoft.com/office/infopath/2007/PartnerControls"/>
    </lcf76f155ced4ddcb4097134ff3c332f>
    <TaxCatchAll xmlns="32d953d7-57fa-4748-8fd7-93d8d2296a30" xsi:nil="true"/>
    <SharedWithUsers xmlns="32d953d7-57fa-4748-8fd7-93d8d2296a30">
      <UserInfo>
        <DisplayName>Yemilbekova, Milana S</DisplayName>
        <AccountId>183</AccountId>
        <AccountType/>
      </UserInfo>
      <UserInfo>
        <DisplayName>Missig, Lucas P</DisplayName>
        <AccountId>554</AccountId>
        <AccountType/>
      </UserInfo>
      <UserInfo>
        <DisplayName>Srivastava, Vihaan V</DisplayName>
        <AccountId>257</AccountId>
        <AccountType/>
      </UserInfo>
      <UserInfo>
        <DisplayName>Patel, Aarsh V</DisplayName>
        <AccountId>625</AccountId>
        <AccountType/>
      </UserInfo>
      <UserInfo>
        <DisplayName>Karanam, Abhiram</DisplayName>
        <AccountId>511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FC31342-DEC6-45D6-A455-09121D859BB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2d953d7-57fa-4748-8fd7-93d8d2296a30"/>
    <ds:schemaRef ds:uri="bce54cbb-7017-4559-8c3a-f720dba8b79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8A70A8-6F58-481A-B66B-9A7F3356F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3DA4B1-69F8-4846-A83A-31CA31DC1C0B}">
  <ds:schemaRefs>
    <ds:schemaRef ds:uri="http://schemas.microsoft.com/office/2006/metadata/properties"/>
    <ds:schemaRef ds:uri="http://www.w3.org/2000/xmlns/"/>
    <ds:schemaRef ds:uri="bce54cbb-7017-4559-8c3a-f720dba8b79d"/>
    <ds:schemaRef ds:uri="http://schemas.microsoft.com/office/infopath/2007/PartnerControls"/>
    <ds:schemaRef ds:uri="32d953d7-57fa-4748-8fd7-93d8d2296a30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1042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Berkemeier, Ginny H</dc:creator>
  <cp:lastModifiedBy>Rajaji, Vasumathi R</cp:lastModifiedBy>
  <cp:revision>7</cp:revision>
  <dcterms:created xsi:type="dcterms:W3CDTF">2022-04-15T19:14:02Z</dcterms:created>
  <dcterms:modified xsi:type="dcterms:W3CDTF">2025-04-25T11:58:23Z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0x01010048878E0269C8C1409492DDF9A490BD9B</vt:lpwstr>
  </property>
  <property fmtid="{D5CDD505-2E9C-101B-9397-08002B2CF9AE}" pid="3" name="MediaServiceImageTags">
    <vt:lpwstr/>
  </property>
  <property fmtid="{D5CDD505-2E9C-101B-9397-08002B2CF9AE}" pid="4" name="MSIP_Label_0ee3c538-ec52-435f-ae58-017644bd9513_Enabled">
    <vt:lpwstr>true</vt:lpwstr>
  </property>
  <property fmtid="{D5CDD505-2E9C-101B-9397-08002B2CF9AE}" pid="5" name="MSIP_Label_0ee3c538-ec52-435f-ae58-017644bd9513_SetDate">
    <vt:lpwstr>2025-04-21T02:08:35Z</vt:lpwstr>
  </property>
  <property fmtid="{D5CDD505-2E9C-101B-9397-08002B2CF9AE}" pid="6" name="MSIP_Label_0ee3c538-ec52-435f-ae58-017644bd9513_Method">
    <vt:lpwstr>Standard</vt:lpwstr>
  </property>
  <property fmtid="{D5CDD505-2E9C-101B-9397-08002B2CF9AE}" pid="7" name="MSIP_Label_0ee3c538-ec52-435f-ae58-017644bd9513_Name">
    <vt:lpwstr>0ee3c538-ec52-435f-ae58-017644bd9513</vt:lpwstr>
  </property>
  <property fmtid="{D5CDD505-2E9C-101B-9397-08002B2CF9AE}" pid="8" name="MSIP_Label_0ee3c538-ec52-435f-ae58-017644bd9513_SiteId">
    <vt:lpwstr>0cdcb198-8169-4b70-ba9f-da7e3ba700c2</vt:lpwstr>
  </property>
  <property fmtid="{D5CDD505-2E9C-101B-9397-08002B2CF9AE}" pid="9" name="MSIP_Label_0ee3c538-ec52-435f-ae58-017644bd9513_ActionId">
    <vt:lpwstr>5425e00f-8f7c-4072-bcce-2b404c66ae90</vt:lpwstr>
  </property>
  <property fmtid="{D5CDD505-2E9C-101B-9397-08002B2CF9AE}" pid="10" name="MSIP_Label_0ee3c538-ec52-435f-ae58-017644bd9513_ContentBits">
    <vt:lpwstr>0</vt:lpwstr>
  </property>
  <property fmtid="{D5CDD505-2E9C-101B-9397-08002B2CF9AE}" pid="11" name="MSIP_Label_0ee3c538-ec52-435f-ae58-017644bd9513_Tag">
    <vt:lpwstr>10, 3, 0, 2</vt:lpwstr>
  </property>
</Properties>
</file>