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notesMasterIdLst>
    <p:notesMasterId r:id="rId6"/>
  </p:notesMasterIdLst>
  <p:sldIdLst>
    <p:sldId id="267" r:id="rId5"/>
  </p:sldIdLst>
  <p:sldSz cx="43891200" cy="32918400"/>
  <p:notesSz cx="9144000" cy="6858000"/>
  <p:defaultTextStyle>
    <a:defPPr>
      <a:defRPr lang="en-US"/>
    </a:defPPr>
    <a:lvl1pPr marL="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ABFF"/>
    <a:srgbClr val="50798E"/>
    <a:srgbClr val="749BC2"/>
    <a:srgbClr val="83BCC1"/>
    <a:srgbClr val="2D3C50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9" d="100"/>
          <a:sy n="19" d="100"/>
        </p:scale>
        <p:origin x="588" y="-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75ED2-A2A5-490E-8005-8DAA5A97BD3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2F0D3-8D87-41B1-BDAF-FB205F185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21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06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52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80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731008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18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0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6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69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5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0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54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7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55EE4-4CC3-417B-90D6-3403E3F570E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88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-260186" y="609609"/>
            <a:ext cx="43891200" cy="5557415"/>
          </a:xfrm>
          <a:prstGeom prst="rect">
            <a:avLst/>
          </a:prstGeom>
          <a:solidFill>
            <a:srgbClr val="A0BE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792" tIns="56896" rIns="113792" bIns="56896" rtlCol="0" anchor="ctr"/>
          <a:lstStyle>
            <a:defPPr>
              <a:defRPr kern="1200"/>
            </a:defPPr>
          </a:lstStyle>
          <a:p>
            <a:pPr algn="ctr"/>
            <a:endParaRPr lang="en-US" sz="5523"/>
          </a:p>
        </p:txBody>
      </p:sp>
      <p:sp>
        <p:nvSpPr>
          <p:cNvPr id="51" name="Title 11">
            <a:extLst>
              <a:ext uri="{FF2B5EF4-FFF2-40B4-BE49-F238E27FC236}">
                <a16:creationId xmlns:a16="http://schemas.microsoft.com/office/drawing/2014/main" id="{EE7A5C51-35F0-4B71-992D-43D344D16C04}"/>
              </a:ext>
            </a:extLst>
          </p:cNvPr>
          <p:cNvSpPr txBox="1"/>
          <p:nvPr/>
        </p:nvSpPr>
        <p:spPr>
          <a:xfrm>
            <a:off x="3657600" y="827155"/>
            <a:ext cx="36576000" cy="1243967"/>
          </a:xfrm>
          <a:prstGeom prst="rect">
            <a:avLst/>
          </a:prstGeom>
        </p:spPr>
        <p:txBody>
          <a:bodyPr lIns="113792" tIns="56896" rIns="113792" bIns="56896" anchor="t"/>
          <a:lstStyle>
            <a:defPPr>
              <a:defRPr kern="1200"/>
            </a:defPPr>
            <a:lvl1pPr algn="ctr" defTabSz="4389028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0" b="1" dirty="0">
                <a:solidFill>
                  <a:schemeClr val="bg1"/>
                </a:solidFill>
                <a:latin typeface="Montserrat Extra Bold"/>
              </a:rPr>
              <a:t>A Showmen’s Final Act </a:t>
            </a:r>
          </a:p>
        </p:txBody>
      </p:sp>
      <p:sp>
        <p:nvSpPr>
          <p:cNvPr id="58" name="Text Placeholder 16">
            <a:extLst>
              <a:ext uri="{FF2B5EF4-FFF2-40B4-BE49-F238E27FC236}">
                <a16:creationId xmlns:a16="http://schemas.microsoft.com/office/drawing/2014/main" id="{1F3AA395-C058-4F87-B3A3-A8A8BC543EF9}"/>
              </a:ext>
            </a:extLst>
          </p:cNvPr>
          <p:cNvSpPr txBox="1"/>
          <p:nvPr/>
        </p:nvSpPr>
        <p:spPr>
          <a:xfrm>
            <a:off x="3657600" y="3836770"/>
            <a:ext cx="36576000" cy="1346010"/>
          </a:xfrm>
          <a:prstGeom prst="rect">
            <a:avLst/>
          </a:prstGeom>
        </p:spPr>
        <p:txBody>
          <a:bodyPr lIns="113792" tIns="56896" rIns="113792" bIns="56896" anchor="t">
            <a:spAutoFit/>
          </a:bodyPr>
          <a:lstStyle>
            <a:defPPr>
              <a:defRPr kern="1200"/>
            </a:defPPr>
            <a:lvl1pPr marL="0" indent="0" algn="l" defTabSz="4389028" rtl="0" eaLnBrk="1" latinLnBrk="0" hangingPunct="1">
              <a:spcBef>
                <a:spcPct val="20000"/>
              </a:spcBef>
              <a:buFont typeface="Arial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086" indent="-1371572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286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800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314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69828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342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857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371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0" dirty="0">
                <a:solidFill>
                  <a:schemeClr val="bg1"/>
                </a:solidFill>
                <a:latin typeface="Domine"/>
              </a:rPr>
              <a:t>Aelynn Jackson</a:t>
            </a:r>
            <a:endParaRPr lang="en-US" sz="8000" dirty="0">
              <a:solidFill>
                <a:schemeClr val="bg1"/>
              </a:solidFill>
            </a:endParaRPr>
          </a:p>
        </p:txBody>
      </p:sp>
      <p:sp>
        <p:nvSpPr>
          <p:cNvPr id="71" name="Rectangle: Rounded Corners 70"/>
          <p:cNvSpPr/>
          <p:nvPr/>
        </p:nvSpPr>
        <p:spPr>
          <a:xfrm>
            <a:off x="33147901" y="27873060"/>
            <a:ext cx="10082900" cy="4435731"/>
          </a:xfrm>
          <a:prstGeom prst="roundRect">
            <a:avLst>
              <a:gd name="adj" fmla="val 3948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8534"/>
          </a:p>
        </p:txBody>
      </p:sp>
      <p:sp>
        <p:nvSpPr>
          <p:cNvPr id="42" name="Rectangle: Rounded Corners 41"/>
          <p:cNvSpPr/>
          <p:nvPr/>
        </p:nvSpPr>
        <p:spPr>
          <a:xfrm>
            <a:off x="33147901" y="7076342"/>
            <a:ext cx="10082900" cy="10879671"/>
          </a:xfrm>
          <a:prstGeom prst="roundRect">
            <a:avLst>
              <a:gd name="adj" fmla="val 1477"/>
            </a:avLst>
          </a:prstGeom>
          <a:solidFill>
            <a:srgbClr val="A0BEC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8534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6B428E8-E946-4C04-BA2E-DBE7C90A92EC}"/>
              </a:ext>
            </a:extLst>
          </p:cNvPr>
          <p:cNvSpPr txBox="1"/>
          <p:nvPr/>
        </p:nvSpPr>
        <p:spPr>
          <a:xfrm>
            <a:off x="33606215" y="7260614"/>
            <a:ext cx="9166272" cy="1046440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>
            <a:defPPr>
              <a:defRPr kern="1200"/>
            </a:defPPr>
          </a:lstStyle>
          <a:p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/>
              </a:rPr>
              <a:t>Results</a:t>
            </a:r>
            <a:endParaRPr lang="en-US" sz="6000" b="1" dirty="0">
              <a:solidFill>
                <a:schemeClr val="tx1">
                  <a:lumMod val="75000"/>
                  <a:lumOff val="25000"/>
                </a:schemeClr>
              </a:solidFill>
              <a:latin typeface="Montserrat Extra Bold" panose="00000900000000000000" pitchFamily="50" charset="0"/>
            </a:endParaRPr>
          </a:p>
        </p:txBody>
      </p:sp>
      <p:sp>
        <p:nvSpPr>
          <p:cNvPr id="45" name="Rectangle: Rounded Corners 44"/>
          <p:cNvSpPr/>
          <p:nvPr/>
        </p:nvSpPr>
        <p:spPr>
          <a:xfrm>
            <a:off x="33147901" y="18355044"/>
            <a:ext cx="10082900" cy="8989870"/>
          </a:xfrm>
          <a:prstGeom prst="roundRect">
            <a:avLst>
              <a:gd name="adj" fmla="val 1592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8534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F9F16DD-B1FB-447B-BA78-9201D1B2D897}"/>
              </a:ext>
            </a:extLst>
          </p:cNvPr>
          <p:cNvSpPr txBox="1"/>
          <p:nvPr/>
        </p:nvSpPr>
        <p:spPr>
          <a:xfrm>
            <a:off x="33230601" y="18727176"/>
            <a:ext cx="10082900" cy="1046440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>
            <a:defPPr>
              <a:defRPr kern="1200"/>
            </a:defPPr>
          </a:lstStyle>
          <a:p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/>
              </a:rPr>
              <a:t>Recommendations/Conclusion</a:t>
            </a:r>
            <a:endParaRPr lang="en-US" sz="6000" b="1" dirty="0">
              <a:solidFill>
                <a:schemeClr val="tx1">
                  <a:lumMod val="75000"/>
                  <a:lumOff val="25000"/>
                </a:schemeClr>
              </a:solidFill>
              <a:latin typeface="Montserrat Extra Bold" panose="00000900000000000000" pitchFamily="50" charset="0"/>
            </a:endParaRPr>
          </a:p>
        </p:txBody>
      </p:sp>
      <p:sp>
        <p:nvSpPr>
          <p:cNvPr id="39" name="Rectangle: Rounded Corners 38"/>
          <p:cNvSpPr/>
          <p:nvPr/>
        </p:nvSpPr>
        <p:spPr>
          <a:xfrm>
            <a:off x="660401" y="6945705"/>
            <a:ext cx="10082900" cy="10661410"/>
          </a:xfrm>
          <a:prstGeom prst="roundRect">
            <a:avLst>
              <a:gd name="adj" fmla="val 1711"/>
            </a:avLst>
          </a:prstGeom>
          <a:solidFill>
            <a:srgbClr val="A0BEC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kern="1200"/>
            </a:defPPr>
          </a:lstStyle>
          <a:p>
            <a:pPr algn="ctr"/>
            <a:endParaRPr lang="en-US" sz="8500" dirty="0">
              <a:ea typeface="Calibri"/>
              <a:cs typeface="Calibri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18715" y="7260610"/>
            <a:ext cx="9166272" cy="1969770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/>
              </a:rPr>
              <a:t>Research Question or Driving Question</a:t>
            </a:r>
            <a:endParaRPr lang="en-US" sz="6000" b="1" dirty="0">
              <a:solidFill>
                <a:schemeClr val="tx1">
                  <a:lumMod val="75000"/>
                  <a:lumOff val="25000"/>
                </a:schemeClr>
              </a:solidFill>
              <a:latin typeface="Montserrat Extra Bold" panose="00000900000000000000" pitchFamily="50" charset="0"/>
            </a:endParaRPr>
          </a:p>
        </p:txBody>
      </p:sp>
      <p:sp>
        <p:nvSpPr>
          <p:cNvPr id="43" name="Rectangle: Rounded Corners 42"/>
          <p:cNvSpPr/>
          <p:nvPr/>
        </p:nvSpPr>
        <p:spPr>
          <a:xfrm>
            <a:off x="660401" y="18006146"/>
            <a:ext cx="10082900" cy="14302645"/>
          </a:xfrm>
          <a:prstGeom prst="roundRect">
            <a:avLst>
              <a:gd name="adj" fmla="val 2004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8534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B2E49A-CE7A-4210-AE9F-5037030C938E}"/>
              </a:ext>
            </a:extLst>
          </p:cNvPr>
          <p:cNvSpPr txBox="1"/>
          <p:nvPr/>
        </p:nvSpPr>
        <p:spPr>
          <a:xfrm>
            <a:off x="1118715" y="18437039"/>
            <a:ext cx="9166272" cy="1046440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>
            <a:defPPr>
              <a:defRPr kern="1200"/>
            </a:defPPr>
          </a:lstStyle>
          <a:p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/>
              </a:rPr>
              <a:t>Introduction</a:t>
            </a:r>
            <a:endParaRPr lang="en-US" sz="6000" b="1" dirty="0">
              <a:solidFill>
                <a:schemeClr val="tx1">
                  <a:lumMod val="75000"/>
                  <a:lumOff val="25000"/>
                </a:schemeClr>
              </a:solidFill>
              <a:latin typeface="Montserrat Extra Bold" panose="00000900000000000000" pitchFamily="50" charset="0"/>
            </a:endParaRPr>
          </a:p>
        </p:txBody>
      </p:sp>
      <p:sp>
        <p:nvSpPr>
          <p:cNvPr id="40" name="Rectangle: Rounded Corners 39"/>
          <p:cNvSpPr/>
          <p:nvPr/>
        </p:nvSpPr>
        <p:spPr>
          <a:xfrm>
            <a:off x="11457155" y="7003240"/>
            <a:ext cx="20802871" cy="25305551"/>
          </a:xfrm>
          <a:prstGeom prst="roundRect">
            <a:avLst>
              <a:gd name="adj" fmla="val 1822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8534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5232698-55E6-4C6D-9947-A1F5F1CCE1E0}"/>
              </a:ext>
            </a:extLst>
          </p:cNvPr>
          <p:cNvSpPr txBox="1"/>
          <p:nvPr/>
        </p:nvSpPr>
        <p:spPr>
          <a:xfrm>
            <a:off x="11915468" y="7240038"/>
            <a:ext cx="9166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Methodology</a:t>
            </a:r>
          </a:p>
        </p:txBody>
      </p:sp>
      <p:pic>
        <p:nvPicPr>
          <p:cNvPr id="4" name="Picture 3" descr="A red and orange bird&#10;&#10;Description automatically generated">
            <a:extLst>
              <a:ext uri="{FF2B5EF4-FFF2-40B4-BE49-F238E27FC236}">
                <a16:creationId xmlns:a16="http://schemas.microsoft.com/office/drawing/2014/main" id="{89211CBB-AFA9-C4DA-8936-E37CC86E50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6842" y="584602"/>
            <a:ext cx="3595647" cy="55574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803B86-C5AA-3FCD-239B-2F029C83C4B4}"/>
              </a:ext>
            </a:extLst>
          </p:cNvPr>
          <p:cNvSpPr txBox="1"/>
          <p:nvPr/>
        </p:nvSpPr>
        <p:spPr>
          <a:xfrm>
            <a:off x="758817" y="9990469"/>
            <a:ext cx="99844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/>
              <a:t>How can you create music without the ability to play instruments?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E342E0-013F-6033-7F08-288B336EF300}"/>
              </a:ext>
            </a:extLst>
          </p:cNvPr>
          <p:cNvSpPr txBox="1"/>
          <p:nvPr/>
        </p:nvSpPr>
        <p:spPr>
          <a:xfrm>
            <a:off x="953311" y="19533140"/>
            <a:ext cx="933167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/>
              <a:t>I used two editing programs called </a:t>
            </a:r>
            <a:r>
              <a:rPr lang="en-US" sz="5000" dirty="0" err="1"/>
              <a:t>earsketch</a:t>
            </a:r>
            <a:r>
              <a:rPr lang="en-US" sz="5000" dirty="0"/>
              <a:t> and </a:t>
            </a:r>
            <a:r>
              <a:rPr lang="en-US" sz="5000" dirty="0" err="1"/>
              <a:t>wevideo</a:t>
            </a:r>
            <a:r>
              <a:rPr lang="en-US" sz="5000" dirty="0"/>
              <a:t> to create music from the world around 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6BC038-271E-3EA7-684C-D926C2564E72}"/>
              </a:ext>
            </a:extLst>
          </p:cNvPr>
          <p:cNvSpPr txBox="1"/>
          <p:nvPr/>
        </p:nvSpPr>
        <p:spPr>
          <a:xfrm>
            <a:off x="11915468" y="8854475"/>
            <a:ext cx="19539892" cy="1840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dirty="0" err="1"/>
              <a:t>Earsketch</a:t>
            </a:r>
            <a:r>
              <a:rPr lang="en-US" sz="7000" dirty="0"/>
              <a:t> is a music engineering website used to create music by editing different sampled sounds or instruments from a list of willing artists. However, </a:t>
            </a:r>
            <a:r>
              <a:rPr lang="en-US" sz="7000" dirty="0" err="1"/>
              <a:t>earsketch</a:t>
            </a:r>
            <a:r>
              <a:rPr lang="en-US" sz="7000" dirty="0"/>
              <a:t> is quite limited  on the number of instruments available for the genre I chose to create music for. So, I produced the idea to use different musical videos off from the internet. At first no matter what I tried, it would not work. Until I found a solution, record the tab with the video on it. It captured the audio perfectly. After that I spent hours of my time searching and editing  the videos to line up perfectly. I learned how adjust the audio level at multiple points to create the best transitions and experience possible for your ears.  After some thought I decided to spilt the one song I was making into two different songs, “Damned by Judgement” and “A Showmen’s Final Act”.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7770DC-282A-9497-4ACD-D86A5C95E806}"/>
              </a:ext>
            </a:extLst>
          </p:cNvPr>
          <p:cNvSpPr txBox="1"/>
          <p:nvPr/>
        </p:nvSpPr>
        <p:spPr>
          <a:xfrm>
            <a:off x="33606213" y="8370725"/>
            <a:ext cx="916627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/>
              <a:t>Two fully completed songs made entirely of two video game </a:t>
            </a:r>
            <a:r>
              <a:rPr lang="en-US" sz="5000" dirty="0" err="1"/>
              <a:t>Osts</a:t>
            </a:r>
            <a:r>
              <a:rPr lang="en-US" sz="5000" dirty="0"/>
              <a:t> and remixes of them. The music I used are from the games called Undertale and Undertale Yellow.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81F9BD-12F0-DEF6-EA29-BFFCFFFFB407}"/>
              </a:ext>
            </a:extLst>
          </p:cNvPr>
          <p:cNvSpPr txBox="1"/>
          <p:nvPr/>
        </p:nvSpPr>
        <p:spPr>
          <a:xfrm>
            <a:off x="33606213" y="19933920"/>
            <a:ext cx="933167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/>
              <a:t>In conclusion, I used remixes and original  soundtracks form Undertale and Yellow to create two unique songs. Some things I would recommend is to Pick your songs before you start editing, know what you want your final project to be, and be open to criticism and change. </a:t>
            </a:r>
          </a:p>
        </p:txBody>
      </p:sp>
    </p:spTree>
    <p:extLst>
      <p:ext uri="{BB962C8B-B14F-4D97-AF65-F5344CB8AC3E}">
        <p14:creationId xmlns:p14="http://schemas.microsoft.com/office/powerpoint/2010/main" val="56130478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e54cbb-7017-4559-8c3a-f720dba8b79d">
      <Terms xmlns="http://schemas.microsoft.com/office/infopath/2007/PartnerControls"/>
    </lcf76f155ced4ddcb4097134ff3c332f>
    <TaxCatchAll xmlns="32d953d7-57fa-4748-8fd7-93d8d2296a30" xsi:nil="true"/>
    <SharedWithUsers xmlns="32d953d7-57fa-4748-8fd7-93d8d2296a30">
      <UserInfo>
        <DisplayName>Yemilbekova, Milana S</DisplayName>
        <AccountId>183</AccountId>
        <AccountType/>
      </UserInfo>
      <UserInfo>
        <DisplayName>Missig, Lucas P</DisplayName>
        <AccountId>554</AccountId>
        <AccountType/>
      </UserInfo>
      <UserInfo>
        <DisplayName>Srivastava, Vihaan V</DisplayName>
        <AccountId>257</AccountId>
        <AccountType/>
      </UserInfo>
      <UserInfo>
        <DisplayName>Patel, Aarsh V</DisplayName>
        <AccountId>625</AccountId>
        <AccountType/>
      </UserInfo>
      <UserInfo>
        <DisplayName>Karanam, Abhiram</DisplayName>
        <AccountId>511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878E0269C8C1409492DDF9A490BD9B" ma:contentTypeVersion="15" ma:contentTypeDescription="Create a new document." ma:contentTypeScope="" ma:versionID="0aacc2f17fa1160766fa1e9d39ce5ed2">
  <xsd:schema xmlns:xsd="http://www.w3.org/2001/XMLSchema" xmlns:xs="http://www.w3.org/2001/XMLSchema" xmlns:p="http://schemas.microsoft.com/office/2006/metadata/properties" xmlns:ns2="32d953d7-57fa-4748-8fd7-93d8d2296a30" xmlns:ns3="bce54cbb-7017-4559-8c3a-f720dba8b79d" targetNamespace="http://schemas.microsoft.com/office/2006/metadata/properties" ma:root="true" ma:fieldsID="e09b1b1ac187f62ad02e90fa69040239" ns2:_="" ns3:_="">
    <xsd:import namespace="32d953d7-57fa-4748-8fd7-93d8d2296a30"/>
    <xsd:import namespace="bce54cbb-7017-4559-8c3a-f720dba8b79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cf76f155ced4ddcb4097134ff3c332f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d953d7-57fa-4748-8fd7-93d8d2296a3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46eac68b-eb7a-4bf0-9c95-f24effe51dd4}" ma:internalName="TaxCatchAll" ma:showField="CatchAllData" ma:web="32d953d7-57fa-4748-8fd7-93d8d2296a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e54cbb-7017-4559-8c3a-f720dba8b79d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c51e8eed-b210-4e9a-b15e-1ae725bc65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8A70A8-6F58-481A-B66B-9A7F3356FF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3DA4B1-69F8-4846-A83A-31CA31DC1C0B}">
  <ds:schemaRefs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bce54cbb-7017-4559-8c3a-f720dba8b79d"/>
    <ds:schemaRef ds:uri="32d953d7-57fa-4748-8fd7-93d8d2296a30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FC31342-DEC6-45D6-A455-09121D859B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d953d7-57fa-4748-8fd7-93d8d2296a30"/>
    <ds:schemaRef ds:uri="bce54cbb-7017-4559-8c3a-f720dba8b7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294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Domine</vt:lpstr>
      <vt:lpstr>Montserrat Extra Bold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Berkemeier, Ginny H</dc:creator>
  <cp:lastModifiedBy>Isabell, Tonya M</cp:lastModifiedBy>
  <cp:revision>11</cp:revision>
  <dcterms:created xsi:type="dcterms:W3CDTF">2022-04-15T19:14:02Z</dcterms:created>
  <dcterms:modified xsi:type="dcterms:W3CDTF">2025-04-22T16:36:19Z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ee3c538-ec52-435f-ae58-017644bd9513_Enabled">
    <vt:lpwstr>true</vt:lpwstr>
  </property>
  <property fmtid="{D5CDD505-2E9C-101B-9397-08002B2CF9AE}" pid="3" name="MSIP_Label_0ee3c538-ec52-435f-ae58-017644bd9513_SetDate">
    <vt:lpwstr>2022-04-15T19:14:02Z</vt:lpwstr>
  </property>
  <property fmtid="{D5CDD505-2E9C-101B-9397-08002B2CF9AE}" pid="4" name="MSIP_Label_0ee3c538-ec52-435f-ae58-017644bd9513_Method">
    <vt:lpwstr>Standard</vt:lpwstr>
  </property>
  <property fmtid="{D5CDD505-2E9C-101B-9397-08002B2CF9AE}" pid="5" name="MSIP_Label_0ee3c538-ec52-435f-ae58-017644bd9513_Name">
    <vt:lpwstr>0ee3c538-ec52-435f-ae58-017644bd9513</vt:lpwstr>
  </property>
  <property fmtid="{D5CDD505-2E9C-101B-9397-08002B2CF9AE}" pid="6" name="MSIP_Label_0ee3c538-ec52-435f-ae58-017644bd9513_SiteId">
    <vt:lpwstr>0cdcb198-8169-4b70-ba9f-da7e3ba700c2</vt:lpwstr>
  </property>
  <property fmtid="{D5CDD505-2E9C-101B-9397-08002B2CF9AE}" pid="7" name="MSIP_Label_0ee3c538-ec52-435f-ae58-017644bd9513_ActionId">
    <vt:lpwstr>5425e00f-8f7c-4072-bcce-2b404c66ae90</vt:lpwstr>
  </property>
  <property fmtid="{D5CDD505-2E9C-101B-9397-08002B2CF9AE}" pid="8" name="MSIP_Label_0ee3c538-ec52-435f-ae58-017644bd9513_ContentBits">
    <vt:lpwstr>0</vt:lpwstr>
  </property>
  <property fmtid="{D5CDD505-2E9C-101B-9397-08002B2CF9AE}" pid="9" name="ContentTypeId">
    <vt:lpwstr>0x01010048878E0269C8C1409492DDF9A490BD9B</vt:lpwstr>
  </property>
  <property fmtid="{D5CDD505-2E9C-101B-9397-08002B2CF9AE}" pid="10" name="MediaServiceImageTags">
    <vt:lpwstr/>
  </property>
</Properties>
</file>